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69" r:id="rId6"/>
    <p:sldId id="271" r:id="rId7"/>
    <p:sldId id="267" r:id="rId8"/>
    <p:sldId id="268"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94660"/>
  </p:normalViewPr>
  <p:slideViewPr>
    <p:cSldViewPr snapToGrid="0">
      <p:cViewPr varScale="1">
        <p:scale>
          <a:sx n="41" d="100"/>
          <a:sy n="41" d="100"/>
        </p:scale>
        <p:origin x="72" y="7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11/12/2020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image" Target="../media/image14.tmp"/><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tmp"/><Relationship Id="rId1" Type="http://schemas.openxmlformats.org/officeDocument/2006/relationships/slideLayout" Target="../slideLayouts/slideLayout7.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10166668" cy="2971801"/>
          </a:xfrm>
        </p:spPr>
        <p:txBody>
          <a:bodyPr/>
          <a:lstStyle/>
          <a:p>
            <a:r>
              <a:rPr lang="en-GB" sz="7200" dirty="0" smtClean="0"/>
              <a:t>SCIENCE – Year 3</a:t>
            </a:r>
            <a:r>
              <a:rPr lang="en-GB" dirty="0"/>
              <a:t/>
            </a:r>
            <a:br>
              <a:rPr lang="en-GB" dirty="0"/>
            </a:br>
            <a:r>
              <a:rPr lang="en-GB" dirty="0"/>
              <a:t/>
            </a:r>
            <a:br>
              <a:rPr lang="en-GB" dirty="0"/>
            </a:br>
            <a:r>
              <a:rPr lang="en-GB" dirty="0"/>
              <a:t>Knowledge organisers</a:t>
            </a:r>
          </a:p>
        </p:txBody>
      </p:sp>
    </p:spTree>
    <p:extLst>
      <p:ext uri="{BB962C8B-B14F-4D97-AF65-F5344CB8AC3E}">
        <p14:creationId xmlns:p14="http://schemas.microsoft.com/office/powerpoint/2010/main" val="3784449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32343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t>Year 3 </a:t>
            </a:r>
            <a:r>
              <a:rPr lang="en-GB" sz="4000" b="1" dirty="0" smtClean="0">
                <a:solidFill>
                  <a:prstClr val="white"/>
                </a:solidFill>
                <a:latin typeface="Century Gothic" panose="020B0502020202020204"/>
              </a:rPr>
              <a:t>Autumn Term 1</a:t>
            </a:r>
            <a:r>
              <a:rPr kumimoji="0" lang="en-GB" sz="40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  </a:t>
            </a:r>
            <a:endPar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t>Rocks</a:t>
            </a:r>
          </a:p>
        </p:txBody>
      </p:sp>
      <p:sp>
        <p:nvSpPr>
          <p:cNvPr id="3" name="TextBox 2"/>
          <p:cNvSpPr txBox="1"/>
          <p:nvPr/>
        </p:nvSpPr>
        <p:spPr>
          <a:xfrm>
            <a:off x="9472595" y="232338"/>
            <a:ext cx="2551612" cy="6186309"/>
          </a:xfrm>
          <a:prstGeom prst="rect">
            <a:avLst/>
          </a:prstGeom>
          <a:solidFill>
            <a:schemeClr val="tx1"/>
          </a:solidFill>
          <a:ln w="38100">
            <a:solidFill>
              <a:schemeClr val="bg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Key Vocabulary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Rocks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Igneous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Sedimentary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Metamorphic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Anthropic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Permeable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Impermeable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Fossil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Palaeontology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Amber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Organic matter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Topsoil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Subsoil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Base rock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Cliffs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Erosion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Magma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Lava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Molten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Natural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Man-made</a:t>
            </a:r>
            <a:endPar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4" name="TextBox 3"/>
          <p:cNvSpPr txBox="1"/>
          <p:nvPr/>
        </p:nvSpPr>
        <p:spPr>
          <a:xfrm>
            <a:off x="144791" y="1251260"/>
            <a:ext cx="4217728" cy="5155257"/>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Overview</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500" b="1" i="0" u="sng"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 children will learn to name and identify the three types of rocks. They will handle and examine rocks to classify them according to their properties.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learn about the composition of soil, being able to state the four different types of matter that make up soil.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be able to identify the difference between a bone and a fossil.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learn about the process of fossilisation.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use their scientific skills to make and record observations over time. </a:t>
            </a:r>
          </a:p>
        </p:txBody>
      </p:sp>
      <p:sp>
        <p:nvSpPr>
          <p:cNvPr id="10" name="TextBox 9"/>
          <p:cNvSpPr txBox="1"/>
          <p:nvPr/>
        </p:nvSpPr>
        <p:spPr>
          <a:xfrm>
            <a:off x="6118335" y="105474"/>
            <a:ext cx="3221465" cy="646331"/>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Scientists Studied</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Mary Anning</a:t>
            </a:r>
          </a:p>
        </p:txBody>
      </p:sp>
      <p:sp>
        <p:nvSpPr>
          <p:cNvPr id="11" name="TextBox 10"/>
          <p:cNvSpPr txBox="1"/>
          <p:nvPr/>
        </p:nvSpPr>
        <p:spPr>
          <a:xfrm>
            <a:off x="4442756" y="2775102"/>
            <a:ext cx="4898570" cy="2585323"/>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Key Questions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How are rocks formed?</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Is concrete a rock?</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How do we know what </a:t>
            </a:r>
            <a:b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b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dinosaurs looked like?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Where is the best place to </a:t>
            </a:r>
            <a:b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b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find a fossil? Why?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What is the difference </a:t>
            </a:r>
            <a:b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b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between magma and lava?</a:t>
            </a:r>
          </a:p>
        </p:txBody>
      </p:sp>
      <p:pic>
        <p:nvPicPr>
          <p:cNvPr id="1026" name="Picture 2" descr="Mary Anning - Wikipedia">
            <a:extLst>
              <a:ext uri="{FF2B5EF4-FFF2-40B4-BE49-F238E27FC236}">
                <a16:creationId xmlns:a16="http://schemas.microsoft.com/office/drawing/2014/main" id="{6CC00451-0488-4F71-8FEA-29BED8B8AA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5251" y="632620"/>
            <a:ext cx="1454224" cy="2000716"/>
          </a:xfrm>
          <a:prstGeom prst="round2DiagRect">
            <a:avLst>
              <a:gd name="adj1" fmla="val 16667"/>
              <a:gd name="adj2" fmla="val 0"/>
            </a:avLst>
          </a:prstGeom>
          <a:ln w="28575" cap="sq">
            <a:solidFill>
              <a:schemeClr val="bg1"/>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2" name="Picture 1">
            <a:extLst>
              <a:ext uri="{FF2B5EF4-FFF2-40B4-BE49-F238E27FC236}">
                <a16:creationId xmlns:a16="http://schemas.microsoft.com/office/drawing/2014/main" id="{B11F3A6A-9D4A-4C63-878C-4E0CCD969FD4}"/>
              </a:ext>
            </a:extLst>
          </p:cNvPr>
          <p:cNvPicPr>
            <a:picLocks noChangeAspect="1"/>
          </p:cNvPicPr>
          <p:nvPr/>
        </p:nvPicPr>
        <p:blipFill>
          <a:blip r:embed="rId3">
            <a:extLst>
              <a:ext uri="{28A0092B-C50C-407E-A947-70E740481C1C}">
                <a14:useLocalDpi xmlns:a14="http://schemas.microsoft.com/office/drawing/2010/main" val="0"/>
              </a:ext>
            </a:extLst>
          </a:blip>
          <a:srcRect t="15717" b="4633"/>
          <a:stretch>
            <a:fillRect/>
          </a:stretch>
        </p:blipFill>
        <p:spPr bwMode="auto">
          <a:xfrm>
            <a:off x="4513315" y="5421920"/>
            <a:ext cx="1739043" cy="977963"/>
          </a:xfrm>
          <a:prstGeom prst="rect">
            <a:avLst/>
          </a:prstGeom>
          <a:ln w="9525">
            <a:solidFill>
              <a:srgbClr val="000000"/>
            </a:solidFill>
            <a:miter lim="800000"/>
            <a:headEnd/>
            <a:tailEnd/>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13" name="Picture 7">
            <a:extLst>
              <a:ext uri="{FF2B5EF4-FFF2-40B4-BE49-F238E27FC236}">
                <a16:creationId xmlns:a16="http://schemas.microsoft.com/office/drawing/2014/main" id="{9B0E9A26-A063-4354-BA90-770A86184CE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39515" y="3519157"/>
            <a:ext cx="1325563"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a:extLst>
              <a:ext uri="{FF2B5EF4-FFF2-40B4-BE49-F238E27FC236}">
                <a16:creationId xmlns:a16="http://schemas.microsoft.com/office/drawing/2014/main" id="{A1CC5AA1-C0F6-4CE2-8236-FA50F1D452F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04763" y="5421920"/>
            <a:ext cx="1394360" cy="984597"/>
          </a:xfrm>
          <a:prstGeom prst="rect">
            <a:avLst/>
          </a:prstGeom>
          <a:ln w="9525">
            <a:solidFill>
              <a:srgbClr val="000000"/>
            </a:solidFill>
            <a:miter lim="800000"/>
            <a:headEnd/>
            <a:tailEnd/>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21" name="Picture 3">
            <a:extLst>
              <a:ext uri="{FF2B5EF4-FFF2-40B4-BE49-F238E27FC236}">
                <a16:creationId xmlns:a16="http://schemas.microsoft.com/office/drawing/2014/main" id="{2B44C64C-1DC5-48DB-84B0-38CA59F00D8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951527" y="5421920"/>
            <a:ext cx="1393390" cy="984597"/>
          </a:xfrm>
          <a:prstGeom prst="rect">
            <a:avLst/>
          </a:prstGeom>
          <a:ln w="9525">
            <a:solidFill>
              <a:srgbClr val="000000"/>
            </a:solidFill>
            <a:miter lim="800000"/>
            <a:headEnd/>
            <a:tailEnd/>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C0DE0EA2-8FCF-4A2F-A6ED-88555E342492}"/>
              </a:ext>
            </a:extLst>
          </p:cNvPr>
          <p:cNvSpPr txBox="1"/>
          <p:nvPr/>
        </p:nvSpPr>
        <p:spPr>
          <a:xfrm>
            <a:off x="5918069" y="6468012"/>
            <a:ext cx="2121446"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Century Gothic" panose="020B0502020202020204"/>
                <a:ea typeface="+mn-ea"/>
                <a:cs typeface="+mn-cs"/>
              </a:rPr>
              <a:t>Rock Formation</a:t>
            </a:r>
          </a:p>
        </p:txBody>
      </p:sp>
      <p:grpSp>
        <p:nvGrpSpPr>
          <p:cNvPr id="6" name="Group 5">
            <a:extLst>
              <a:ext uri="{FF2B5EF4-FFF2-40B4-BE49-F238E27FC236}">
                <a16:creationId xmlns:a16="http://schemas.microsoft.com/office/drawing/2014/main" id="{EAA2C2CE-6FC8-4E2C-A5DC-CC9560B09039}"/>
              </a:ext>
            </a:extLst>
          </p:cNvPr>
          <p:cNvGrpSpPr/>
          <p:nvPr/>
        </p:nvGrpSpPr>
        <p:grpSpPr>
          <a:xfrm>
            <a:off x="6143745" y="831810"/>
            <a:ext cx="2595610" cy="1804310"/>
            <a:chOff x="6173435" y="790678"/>
            <a:chExt cx="2595610" cy="1804310"/>
          </a:xfrm>
        </p:grpSpPr>
        <p:pic>
          <p:nvPicPr>
            <p:cNvPr id="23" name="Picture 22">
              <a:extLst>
                <a:ext uri="{FF2B5EF4-FFF2-40B4-BE49-F238E27FC236}">
                  <a16:creationId xmlns:a16="http://schemas.microsoft.com/office/drawing/2014/main" id="{E364BE6F-7C61-46C2-8504-106197B0118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74974" y="796245"/>
              <a:ext cx="1297805" cy="902407"/>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24" name="Picture 23">
              <a:extLst>
                <a:ext uri="{FF2B5EF4-FFF2-40B4-BE49-F238E27FC236}">
                  <a16:creationId xmlns:a16="http://schemas.microsoft.com/office/drawing/2014/main" id="{332B139D-DA96-4E5F-ACE3-5FB9181D225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71240" y="790678"/>
              <a:ext cx="1297805" cy="902407"/>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25" name="Picture 24">
              <a:extLst>
                <a:ext uri="{FF2B5EF4-FFF2-40B4-BE49-F238E27FC236}">
                  <a16:creationId xmlns:a16="http://schemas.microsoft.com/office/drawing/2014/main" id="{4E58E9B9-F0BE-45FB-B8BF-3A4C60F500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73435" y="1693085"/>
              <a:ext cx="1297805" cy="901903"/>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26" name="Picture 25">
              <a:extLst>
                <a:ext uri="{FF2B5EF4-FFF2-40B4-BE49-F238E27FC236}">
                  <a16:creationId xmlns:a16="http://schemas.microsoft.com/office/drawing/2014/main" id="{492B4C77-BFFD-4152-B171-3A81BF0CC2B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71240" y="1690302"/>
              <a:ext cx="1297805" cy="901902"/>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grpSp>
      <p:sp>
        <p:nvSpPr>
          <p:cNvPr id="27" name="TextBox 26">
            <a:extLst>
              <a:ext uri="{FF2B5EF4-FFF2-40B4-BE49-F238E27FC236}">
                <a16:creationId xmlns:a16="http://schemas.microsoft.com/office/drawing/2014/main" id="{A3B2B6A2-57F6-44F1-9D7D-E0CBC8C0AA3C}"/>
              </a:ext>
            </a:extLst>
          </p:cNvPr>
          <p:cNvSpPr txBox="1"/>
          <p:nvPr/>
        </p:nvSpPr>
        <p:spPr>
          <a:xfrm rot="5400000">
            <a:off x="7981944" y="1545102"/>
            <a:ext cx="2121446"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Century Gothic" panose="020B0502020202020204"/>
                <a:ea typeface="+mn-ea"/>
                <a:cs typeface="+mn-cs"/>
              </a:rPr>
              <a:t>Fossilisation</a:t>
            </a:r>
          </a:p>
        </p:txBody>
      </p:sp>
    </p:spTree>
    <p:extLst>
      <p:ext uri="{BB962C8B-B14F-4D97-AF65-F5344CB8AC3E}">
        <p14:creationId xmlns:p14="http://schemas.microsoft.com/office/powerpoint/2010/main" val="1661183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93899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t>Year 3 Autumn Term 2  Forces and </a:t>
            </a:r>
            <a:b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br>
            <a: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t>Magnets</a:t>
            </a:r>
          </a:p>
        </p:txBody>
      </p:sp>
      <p:sp>
        <p:nvSpPr>
          <p:cNvPr id="3" name="TextBox 2"/>
          <p:cNvSpPr txBox="1"/>
          <p:nvPr/>
        </p:nvSpPr>
        <p:spPr>
          <a:xfrm>
            <a:off x="9472595" y="232338"/>
            <a:ext cx="2551612" cy="4801314"/>
          </a:xfrm>
          <a:prstGeom prst="rect">
            <a:avLst/>
          </a:prstGeom>
          <a:solidFill>
            <a:schemeClr val="tx1"/>
          </a:solidFill>
          <a:ln w="38100">
            <a:solidFill>
              <a:schemeClr val="bg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Key Vocabulary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Force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Push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Pull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Friction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Surface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Smooth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Magnet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Magnetic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Magnetic field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Pole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North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South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Attract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Repel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Compass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Northern Lights</a:t>
            </a:r>
          </a:p>
        </p:txBody>
      </p:sp>
      <p:sp>
        <p:nvSpPr>
          <p:cNvPr id="4" name="TextBox 3"/>
          <p:cNvSpPr txBox="1"/>
          <p:nvPr/>
        </p:nvSpPr>
        <p:spPr>
          <a:xfrm>
            <a:off x="118381" y="2126361"/>
            <a:ext cx="4458769" cy="4524315"/>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Overview</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 children will learn about forces as pushes and pulls. They will investigate friction practically and understand it as a force that slows objects down. They will investigate magnets in a variety of ways, including investigating magnet strength, poles and classification of magnetic and non-magnetic materials. They will look at the poles of magnets and investigate their influence on each other within a magnetic field. Finally, they will investigate the effects of magnetism in the real world, including researching the Northern Lights.</a:t>
            </a:r>
            <a:endParaRPr kumimoji="0" lang="en-GB" sz="500" b="1" i="0" u="sng"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TextBox 10"/>
          <p:cNvSpPr txBox="1"/>
          <p:nvPr/>
        </p:nvSpPr>
        <p:spPr>
          <a:xfrm>
            <a:off x="4746424" y="4065353"/>
            <a:ext cx="4556896" cy="2585323"/>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Key Questions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Can all forces be classified as pushes or pulls?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What’s the best material for slowing a car down?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Why is ice slippery?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What happens when magnets meet?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Are people magnetic?</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Is the Earth magnetic?</a:t>
            </a:r>
          </a:p>
        </p:txBody>
      </p:sp>
      <p:pic>
        <p:nvPicPr>
          <p:cNvPr id="1026" name="Picture 2" descr="Awesome Aurora Borealis Space Photo | Northern lights from space ...">
            <a:extLst>
              <a:ext uri="{FF2B5EF4-FFF2-40B4-BE49-F238E27FC236}">
                <a16:creationId xmlns:a16="http://schemas.microsoft.com/office/drawing/2014/main" id="{7FE8C244-4EE2-46CE-977F-EE9DD16454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4896" y="129987"/>
            <a:ext cx="1918424" cy="17976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30" name="Picture 6" descr="Curious Kids: How and why do magnets stick together?">
            <a:extLst>
              <a:ext uri="{FF2B5EF4-FFF2-40B4-BE49-F238E27FC236}">
                <a16:creationId xmlns:a16="http://schemas.microsoft.com/office/drawing/2014/main" id="{94B95378-B725-43C9-A722-63AFEFB3BE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9145" y="2028322"/>
            <a:ext cx="3618812" cy="19389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8" name="Picture 4" descr="What is friction? - BBC Bitesize">
            <a:extLst>
              <a:ext uri="{FF2B5EF4-FFF2-40B4-BE49-F238E27FC236}">
                <a16:creationId xmlns:a16="http://schemas.microsoft.com/office/drawing/2014/main" id="{35FB1B54-8649-4E47-A2F3-F5BDD898FF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2138" y="686907"/>
            <a:ext cx="2880176" cy="16200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573E74E7-ED84-4522-86FD-C41D4C25396A}"/>
              </a:ext>
            </a:extLst>
          </p:cNvPr>
          <p:cNvGrpSpPr/>
          <p:nvPr/>
        </p:nvGrpSpPr>
        <p:grpSpPr>
          <a:xfrm>
            <a:off x="9472594" y="5082128"/>
            <a:ext cx="2510983" cy="1543534"/>
            <a:chOff x="9472594" y="5082128"/>
            <a:chExt cx="2510983" cy="1543534"/>
          </a:xfrm>
        </p:grpSpPr>
        <p:grpSp>
          <p:nvGrpSpPr>
            <p:cNvPr id="6" name="Group 5">
              <a:extLst>
                <a:ext uri="{FF2B5EF4-FFF2-40B4-BE49-F238E27FC236}">
                  <a16:creationId xmlns:a16="http://schemas.microsoft.com/office/drawing/2014/main" id="{FE325BF6-AB3E-4DBC-B5FE-F654BC8E2C07}"/>
                </a:ext>
              </a:extLst>
            </p:cNvPr>
            <p:cNvGrpSpPr/>
            <p:nvPr/>
          </p:nvGrpSpPr>
          <p:grpSpPr>
            <a:xfrm>
              <a:off x="9472594" y="5082128"/>
              <a:ext cx="2510983" cy="1543534"/>
              <a:chOff x="9472594" y="5082128"/>
              <a:chExt cx="2510983" cy="1543534"/>
            </a:xfrm>
          </p:grpSpPr>
          <p:pic>
            <p:nvPicPr>
              <p:cNvPr id="1032" name="Picture 8" descr="cchonka [licensed for non-commercial use only] / student example ...">
                <a:extLst>
                  <a:ext uri="{FF2B5EF4-FFF2-40B4-BE49-F238E27FC236}">
                    <a16:creationId xmlns:a16="http://schemas.microsoft.com/office/drawing/2014/main" id="{E41E4790-873C-477F-AB7B-F43158245F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72594" y="5082128"/>
                <a:ext cx="2510983" cy="15435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8" descr="cchonka [licensed for non-commercial use only] / student example ...">
                <a:extLst>
                  <a:ext uri="{FF2B5EF4-FFF2-40B4-BE49-F238E27FC236}">
                    <a16:creationId xmlns:a16="http://schemas.microsoft.com/office/drawing/2014/main" id="{AB374750-9209-451E-A9DA-B567927F3C8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0357" t="1793" r="1867" b="83747"/>
              <a:stretch/>
            </p:blipFill>
            <p:spPr bwMode="auto">
              <a:xfrm>
                <a:off x="10635018" y="5110707"/>
                <a:ext cx="948519" cy="2231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8" name="Rectangle 7">
              <a:extLst>
                <a:ext uri="{FF2B5EF4-FFF2-40B4-BE49-F238E27FC236}">
                  <a16:creationId xmlns:a16="http://schemas.microsoft.com/office/drawing/2014/main" id="{DF7BA093-DCA1-4F35-81DA-EF4B46D12CAD}"/>
                </a:ext>
              </a:extLst>
            </p:cNvPr>
            <p:cNvSpPr/>
            <p:nvPr/>
          </p:nvSpPr>
          <p:spPr>
            <a:xfrm>
              <a:off x="10355239" y="6455391"/>
              <a:ext cx="494731" cy="852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Tree>
    <p:extLst>
      <p:ext uri="{BB962C8B-B14F-4D97-AF65-F5344CB8AC3E}">
        <p14:creationId xmlns:p14="http://schemas.microsoft.com/office/powerpoint/2010/main" val="2878789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93899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t>Year </a:t>
            </a:r>
            <a:r>
              <a:rPr kumimoji="0" lang="en-GB" sz="40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3</a:t>
            </a:r>
            <a:r>
              <a:rPr kumimoji="0" lang="en-GB" sz="4000" b="1" i="0" u="none" strike="noStrike" kern="1200" cap="none" spc="0" normalizeH="0" noProof="0" dirty="0" smtClean="0">
                <a:ln>
                  <a:noFill/>
                </a:ln>
                <a:solidFill>
                  <a:prstClr val="white"/>
                </a:solidFill>
                <a:effectLst/>
                <a:uLnTx/>
                <a:uFillTx/>
                <a:latin typeface="Century Gothic" panose="020B0502020202020204"/>
                <a:ea typeface="+mn-ea"/>
                <a:cs typeface="+mn-cs"/>
              </a:rPr>
              <a:t> Spring Term </a:t>
            </a:r>
            <a:r>
              <a:rPr kumimoji="0" lang="en-GB" sz="40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1  </a:t>
            </a:r>
            <a: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t>Animals including</a:t>
            </a:r>
            <a:b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br>
            <a: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t>Humans</a:t>
            </a:r>
          </a:p>
        </p:txBody>
      </p:sp>
      <p:sp>
        <p:nvSpPr>
          <p:cNvPr id="3" name="TextBox 2"/>
          <p:cNvSpPr txBox="1"/>
          <p:nvPr/>
        </p:nvSpPr>
        <p:spPr>
          <a:xfrm>
            <a:off x="9472595" y="58846"/>
            <a:ext cx="2551612" cy="6740307"/>
          </a:xfrm>
          <a:prstGeom prst="rect">
            <a:avLst/>
          </a:prstGeom>
          <a:solidFill>
            <a:schemeClr val="tx1"/>
          </a:solidFill>
          <a:ln w="38100">
            <a:solidFill>
              <a:schemeClr val="bg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Key Vocabulary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Classify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Compare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Characteristics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Vertebrates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Invertebrates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Nutrients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Nutrition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Food groups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Carbohydrates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Protein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Fats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Minerals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Fibre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Skeleton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Endoskeleton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Exoskeleton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Hydrostatic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Bones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Joints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Muscles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Contract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Relax</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Tendons</a:t>
            </a:r>
          </a:p>
        </p:txBody>
      </p:sp>
      <p:sp>
        <p:nvSpPr>
          <p:cNvPr id="4" name="TextBox 3"/>
          <p:cNvSpPr txBox="1"/>
          <p:nvPr/>
        </p:nvSpPr>
        <p:spPr>
          <a:xfrm>
            <a:off x="169215" y="2025774"/>
            <a:ext cx="4217728" cy="4755148"/>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Overview</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500" b="1" i="0" u="sng"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750" b="0" i="0" u="none" strike="noStrike" kern="1200" cap="none" spc="0" normalizeH="0" baseline="0" noProof="0" dirty="0">
                <a:ln>
                  <a:noFill/>
                </a:ln>
                <a:solidFill>
                  <a:prstClr val="black"/>
                </a:solidFill>
                <a:effectLst/>
                <a:uLnTx/>
                <a:uFillTx/>
                <a:latin typeface="Century Gothic" panose="020B0502020202020204"/>
                <a:ea typeface="+mn-ea"/>
                <a:cs typeface="+mn-cs"/>
              </a:rPr>
              <a:t>The children will learn that plants and animals obtain food in different ways. They will be able to identify the right types and show they understand the right amounts of nutrients required by animals including humans.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75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be able to name the different types of skeletons and categorise animals by skeleton type. They will be able to identify the main bones in the body and explain how a skeleton protects, supports and helps the body to move. Finally, they will be able to explain how pairs of muscles work together to enable movement.</a:t>
            </a:r>
          </a:p>
        </p:txBody>
      </p:sp>
      <p:pic>
        <p:nvPicPr>
          <p:cNvPr id="7" name="Picture 6" descr="A picture containing box&#10;&#10;Description automatically generated">
            <a:extLst>
              <a:ext uri="{FF2B5EF4-FFF2-40B4-BE49-F238E27FC236}">
                <a16:creationId xmlns:a16="http://schemas.microsoft.com/office/drawing/2014/main" id="{D3B9D222-2940-4D5A-813A-509A281432FF}"/>
              </a:ext>
            </a:extLst>
          </p:cNvPr>
          <p:cNvPicPr>
            <a:picLocks noChangeAspect="1"/>
          </p:cNvPicPr>
          <p:nvPr/>
        </p:nvPicPr>
        <p:blipFill>
          <a:blip r:embed="rId2"/>
          <a:stretch>
            <a:fillRect/>
          </a:stretch>
        </p:blipFill>
        <p:spPr>
          <a:xfrm>
            <a:off x="4748872" y="1208563"/>
            <a:ext cx="2171744" cy="21577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descr="A close up of a map&#10;&#10;Description automatically generated">
            <a:extLst>
              <a:ext uri="{FF2B5EF4-FFF2-40B4-BE49-F238E27FC236}">
                <a16:creationId xmlns:a16="http://schemas.microsoft.com/office/drawing/2014/main" id="{2F2E5686-0E5D-4F11-8AF8-6E5DED3468AE}"/>
              </a:ext>
            </a:extLst>
          </p:cNvPr>
          <p:cNvPicPr>
            <a:picLocks noChangeAspect="1"/>
          </p:cNvPicPr>
          <p:nvPr/>
        </p:nvPicPr>
        <p:blipFill>
          <a:blip r:embed="rId3"/>
          <a:stretch>
            <a:fillRect/>
          </a:stretch>
        </p:blipFill>
        <p:spPr>
          <a:xfrm>
            <a:off x="7107688" y="138899"/>
            <a:ext cx="2171743" cy="32380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p:cNvSpPr txBox="1"/>
          <p:nvPr/>
        </p:nvSpPr>
        <p:spPr>
          <a:xfrm>
            <a:off x="4480484" y="3634198"/>
            <a:ext cx="4898570" cy="3139321"/>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Key Questions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What’s the different between how plants and animals obtain their food?</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What would a balanced diet look like for humans?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Can we work out a balanced diet from real foods based on the food groups?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Does a skeleton have to be inside the body?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If I were to make a limb joint, what muscles would I need?</a:t>
            </a:r>
          </a:p>
        </p:txBody>
      </p:sp>
    </p:spTree>
    <p:extLst>
      <p:ext uri="{BB962C8B-B14F-4D97-AF65-F5344CB8AC3E}">
        <p14:creationId xmlns:p14="http://schemas.microsoft.com/office/powerpoint/2010/main" val="4210318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32343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t>Year 3 Spring Term </a:t>
            </a:r>
            <a:r>
              <a:rPr kumimoji="0" lang="en-GB" sz="40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2  </a:t>
            </a:r>
            <a: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t>Light</a:t>
            </a:r>
          </a:p>
        </p:txBody>
      </p:sp>
      <p:sp>
        <p:nvSpPr>
          <p:cNvPr id="3" name="TextBox 2"/>
          <p:cNvSpPr txBox="1"/>
          <p:nvPr/>
        </p:nvSpPr>
        <p:spPr>
          <a:xfrm>
            <a:off x="9539270" y="58846"/>
            <a:ext cx="2551612" cy="6740307"/>
          </a:xfrm>
          <a:prstGeom prst="rect">
            <a:avLst/>
          </a:prstGeom>
          <a:solidFill>
            <a:schemeClr val="tx1"/>
          </a:solidFill>
          <a:ln w="38100">
            <a:solidFill>
              <a:schemeClr val="bg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Key Vocabulary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Light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Source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Dark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Reflect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Visible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Bounce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Mirror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Ray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Beam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Sun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Glare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Pupil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Travel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Straight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Transparent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Translucent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Opaque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Block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Shadow</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Material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Surface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Reverse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UV</a:t>
            </a:r>
          </a:p>
        </p:txBody>
      </p:sp>
      <p:sp>
        <p:nvSpPr>
          <p:cNvPr id="4" name="TextBox 3"/>
          <p:cNvSpPr txBox="1"/>
          <p:nvPr/>
        </p:nvSpPr>
        <p:spPr>
          <a:xfrm>
            <a:off x="169215" y="1382285"/>
            <a:ext cx="4217728" cy="5416868"/>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Overview</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500" b="1" i="0" u="sng"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Century Gothic" panose="020B0502020202020204"/>
                <a:ea typeface="+mn-ea"/>
                <a:cs typeface="+mn-cs"/>
              </a:rPr>
              <a:t>The children will be able to identify and classify light sources.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understand that we need light to see and develop an understanding of how light reflects off surfaces differently.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understand why the image you see in a mirror is not quite all it seems as well as investigating mirror codes.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know that light travels in a straight line and how this affects shadows.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understand that a shadow is formed when light is blocked and they will investigate how blocking light can protect our eyes and skin from dangerous light, especially UV sunlight.</a:t>
            </a:r>
          </a:p>
        </p:txBody>
      </p:sp>
      <p:pic>
        <p:nvPicPr>
          <p:cNvPr id="7" name="Picture 6" descr="A close up of a sign&#10;&#10;Description automatically generated">
            <a:extLst>
              <a:ext uri="{FF2B5EF4-FFF2-40B4-BE49-F238E27FC236}">
                <a16:creationId xmlns:a16="http://schemas.microsoft.com/office/drawing/2014/main" id="{01761BCB-4AB5-48B9-9B14-DF64B5032FA7}"/>
              </a:ext>
            </a:extLst>
          </p:cNvPr>
          <p:cNvPicPr>
            <a:picLocks noChangeAspect="1"/>
          </p:cNvPicPr>
          <p:nvPr/>
        </p:nvPicPr>
        <p:blipFill>
          <a:blip r:embed="rId2"/>
          <a:stretch>
            <a:fillRect/>
          </a:stretch>
        </p:blipFill>
        <p:spPr>
          <a:xfrm>
            <a:off x="6313531" y="106471"/>
            <a:ext cx="3067050" cy="13641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0" name="Picture 2" descr="PPT - Unit 7: Waves, Sound, and Light PowerPoint Presentation ...">
            <a:extLst>
              <a:ext uri="{FF2B5EF4-FFF2-40B4-BE49-F238E27FC236}">
                <a16:creationId xmlns:a16="http://schemas.microsoft.com/office/drawing/2014/main" id="{8874AC30-C537-45AB-A860-9C3D0C7EB3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398" t="9580" r="12500" b="3993"/>
          <a:stretch/>
        </p:blipFill>
        <p:spPr bwMode="auto">
          <a:xfrm>
            <a:off x="6332580" y="1604172"/>
            <a:ext cx="3077653" cy="18915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6" name="Picture 8">
            <a:extLst>
              <a:ext uri="{FF2B5EF4-FFF2-40B4-BE49-F238E27FC236}">
                <a16:creationId xmlns:a16="http://schemas.microsoft.com/office/drawing/2014/main" id="{7E9A0058-F921-41F2-A1A9-2A974483F0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0971" y="684321"/>
            <a:ext cx="1582179" cy="28150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p:cNvSpPr txBox="1"/>
          <p:nvPr/>
        </p:nvSpPr>
        <p:spPr>
          <a:xfrm>
            <a:off x="4513821" y="3659832"/>
            <a:ext cx="4898570" cy="3139321"/>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Key Questions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Why can’t we see round corners?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What is the reflective strip on our book bags for?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Can we predict how shadows might change throughout a day?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How can we protect ourselves from damaging sunlight?</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How much damage can sunlight do anyway?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Is there gold at the end of a rainbow?</a:t>
            </a:r>
          </a:p>
        </p:txBody>
      </p:sp>
    </p:spTree>
    <p:extLst>
      <p:ext uri="{BB962C8B-B14F-4D97-AF65-F5344CB8AC3E}">
        <p14:creationId xmlns:p14="http://schemas.microsoft.com/office/powerpoint/2010/main" val="645699224"/>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E56C4BD2F8274D98BA0F15DEEA6956" ma:contentTypeVersion="9" ma:contentTypeDescription="Create a new document." ma:contentTypeScope="" ma:versionID="fd393f16a143218d5ad5b887692fdef5">
  <xsd:schema xmlns:xsd="http://www.w3.org/2001/XMLSchema" xmlns:xs="http://www.w3.org/2001/XMLSchema" xmlns:p="http://schemas.microsoft.com/office/2006/metadata/properties" xmlns:ns3="0951d9a3-5f9e-4822-821d-cb770f62a3ab" targetNamespace="http://schemas.microsoft.com/office/2006/metadata/properties" ma:root="true" ma:fieldsID="cb92f5c4a84f33df23c9abc01ba40a28" ns3:_="">
    <xsd:import namespace="0951d9a3-5f9e-4822-821d-cb770f62a3ab"/>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51d9a3-5f9e-4822-821d-cb770f62a3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3BE952A-C4E9-4BE4-91E8-033C23D05E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51d9a3-5f9e-4822-821d-cb770f62a3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7D97EB6-ED94-4F2C-84C4-EFF63D4E99FC}">
  <ds:schemaRefs>
    <ds:schemaRef ds:uri="http://schemas.microsoft.com/sharepoint/v3/contenttype/forms"/>
  </ds:schemaRefs>
</ds:datastoreItem>
</file>

<file path=customXml/itemProps3.xml><?xml version="1.0" encoding="utf-8"?>
<ds:datastoreItem xmlns:ds="http://schemas.openxmlformats.org/officeDocument/2006/customXml" ds:itemID="{8655F002-FD5F-43B7-B381-BFFF301458D2}">
  <ds:schemaRefs>
    <ds:schemaRef ds:uri="http://www.w3.org/XML/1998/namespace"/>
    <ds:schemaRef ds:uri="http://schemas.microsoft.com/office/infopath/2007/PartnerControls"/>
    <ds:schemaRef ds:uri="0951d9a3-5f9e-4822-821d-cb770f62a3ab"/>
    <ds:schemaRef ds:uri="http://schemas.microsoft.com/office/2006/documentManagement/types"/>
    <ds:schemaRef ds:uri="http://purl.org/dc/dcmitype/"/>
    <ds:schemaRef ds:uri="http://purl.org/dc/elements/1.1/"/>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Slice</Template>
  <TotalTime>1039</TotalTime>
  <Words>743</Words>
  <Application>Microsoft Office PowerPoint</Application>
  <PresentationFormat>Widescreen</PresentationFormat>
  <Paragraphs>143</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Century Gothic</vt:lpstr>
      <vt:lpstr>Wingdings 3</vt:lpstr>
      <vt:lpstr>Slice</vt:lpstr>
      <vt:lpstr>SCIENCE – Year 3  Knowledge organisers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   Knowledge organisers</dc:title>
  <dc:creator>Angela Filarowski</dc:creator>
  <cp:lastModifiedBy>Rebecca Cooper</cp:lastModifiedBy>
  <cp:revision>115</cp:revision>
  <dcterms:created xsi:type="dcterms:W3CDTF">2020-03-19T09:43:42Z</dcterms:created>
  <dcterms:modified xsi:type="dcterms:W3CDTF">2020-11-12T12:30:13Z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0x0101008BE56C4BD2F8274D98BA0F15DEEA6956</vt:lpwstr>
  </property>
</Properties>
</file>