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72"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73" autoAdjust="0"/>
    <p:restoredTop sz="94660"/>
  </p:normalViewPr>
  <p:slideViewPr>
    <p:cSldViewPr snapToGrid="0">
      <p:cViewPr varScale="1">
        <p:scale>
          <a:sx n="88" d="100"/>
          <a:sy n="88" d="100"/>
        </p:scale>
        <p:origin x="78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7/9/2020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1" y="685799"/>
            <a:ext cx="10236337" cy="2971801"/>
          </a:xfrm>
        </p:spPr>
        <p:txBody>
          <a:bodyPr>
            <a:normAutofit/>
          </a:bodyPr>
          <a:lstStyle/>
          <a:p>
            <a:r>
              <a:rPr lang="en-GB" sz="7200" dirty="0"/>
              <a:t>GEOGRAPHY </a:t>
            </a:r>
            <a:r>
              <a:rPr lang="en-GB" sz="7200" dirty="0" smtClean="0"/>
              <a:t>– Year 3</a:t>
            </a:r>
            <a:r>
              <a:rPr lang="en-GB" dirty="0"/>
              <a:t/>
            </a:r>
            <a:br>
              <a:rPr lang="en-GB" dirty="0"/>
            </a:br>
            <a:r>
              <a:rPr lang="en-GB" dirty="0"/>
              <a:t/>
            </a:r>
            <a:br>
              <a:rPr lang="en-GB" dirty="0"/>
            </a:br>
            <a:r>
              <a:rPr lang="en-GB" dirty="0"/>
              <a:t>Knowledge organisers</a:t>
            </a:r>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587"/>
            <a:ext cx="4772296" cy="1323439"/>
          </a:xfrm>
          <a:prstGeom prst="rect">
            <a:avLst/>
          </a:prstGeom>
          <a:noFill/>
        </p:spPr>
        <p:txBody>
          <a:bodyPr wrap="square" rtlCol="0">
            <a:spAutoFit/>
          </a:bodyPr>
          <a:lstStyle/>
          <a:p>
            <a:r>
              <a:rPr lang="en-GB" sz="4000" b="1" dirty="0"/>
              <a:t>Year 3 Spring Term  The UK/Mountains</a:t>
            </a:r>
          </a:p>
        </p:txBody>
      </p:sp>
      <p:sp>
        <p:nvSpPr>
          <p:cNvPr id="4" name="TextBox 3"/>
          <p:cNvSpPr txBox="1"/>
          <p:nvPr/>
        </p:nvSpPr>
        <p:spPr>
          <a:xfrm>
            <a:off x="5207593" y="135590"/>
            <a:ext cx="3156989" cy="349326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Locational Knowledge</a:t>
            </a:r>
            <a:br>
              <a:rPr lang="en-GB" b="1" u="sng" dirty="0">
                <a:solidFill>
                  <a:schemeClr val="bg1"/>
                </a:solidFill>
              </a:rPr>
            </a:br>
            <a:endParaRPr lang="en-GB" b="1" u="sng" dirty="0">
              <a:solidFill>
                <a:schemeClr val="bg1"/>
              </a:solidFill>
            </a:endParaRPr>
          </a:p>
          <a:p>
            <a:endParaRPr lang="en-GB" sz="500" b="1" u="sng" dirty="0">
              <a:solidFill>
                <a:schemeClr val="bg1"/>
              </a:solidFill>
            </a:endParaRPr>
          </a:p>
          <a:p>
            <a:r>
              <a:rPr lang="en-GB" dirty="0">
                <a:solidFill>
                  <a:schemeClr val="bg1"/>
                </a:solidFill>
              </a:rPr>
              <a:t>The children will name and locate counties and cities of the United Kingdom, geographical regions and their identifying human and physical characteristics, key topographical features (including hills, mountains, coasts and rivers).</a:t>
            </a:r>
          </a:p>
        </p:txBody>
      </p:sp>
      <p:sp>
        <p:nvSpPr>
          <p:cNvPr id="15" name="TextBox 14"/>
          <p:cNvSpPr txBox="1"/>
          <p:nvPr/>
        </p:nvSpPr>
        <p:spPr>
          <a:xfrm>
            <a:off x="138546" y="1305852"/>
            <a:ext cx="4881805" cy="2385268"/>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Place Knowledge</a:t>
            </a:r>
            <a:br>
              <a:rPr lang="en-GB" b="1" u="sng" dirty="0">
                <a:solidFill>
                  <a:schemeClr val="bg1"/>
                </a:solidFill>
              </a:rPr>
            </a:br>
            <a:endParaRPr lang="en-GB" b="1" u="sng" dirty="0">
              <a:solidFill>
                <a:schemeClr val="bg1"/>
              </a:solidFill>
            </a:endParaRPr>
          </a:p>
          <a:p>
            <a:r>
              <a:rPr lang="en-GB" dirty="0">
                <a:solidFill>
                  <a:schemeClr val="bg1"/>
                </a:solidFill>
              </a:rPr>
              <a:t>Children will understand geographical similarities and differences through the study of physical geography of </a:t>
            </a:r>
            <a:r>
              <a:rPr lang="en-GB" dirty="0" smtClean="0">
                <a:solidFill>
                  <a:schemeClr val="bg1"/>
                </a:solidFill>
              </a:rPr>
              <a:t>a mountainous region </a:t>
            </a:r>
            <a:r>
              <a:rPr lang="en-GB" dirty="0">
                <a:solidFill>
                  <a:schemeClr val="bg1"/>
                </a:solidFill>
              </a:rPr>
              <a:t>of the United Kingdom and a mountainous region within Europe.</a:t>
            </a:r>
            <a:endParaRPr lang="en-GB" sz="500" b="1" u="sng" dirty="0">
              <a:solidFill>
                <a:schemeClr val="bg1"/>
              </a:solidFill>
            </a:endParaRPr>
          </a:p>
          <a:p>
            <a:endParaRPr lang="en-GB" sz="500" b="1" u="sng" dirty="0">
              <a:solidFill>
                <a:schemeClr val="bg1"/>
              </a:solidFill>
            </a:endParaRPr>
          </a:p>
        </p:txBody>
      </p:sp>
      <p:sp>
        <p:nvSpPr>
          <p:cNvPr id="8" name="TextBox 7"/>
          <p:cNvSpPr txBox="1"/>
          <p:nvPr/>
        </p:nvSpPr>
        <p:spPr>
          <a:xfrm>
            <a:off x="8534400" y="143995"/>
            <a:ext cx="3522642" cy="598625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Geographical Skills &amp; Fieldwork</a:t>
            </a:r>
          </a:p>
          <a:p>
            <a:endParaRPr lang="en-GB" sz="500" b="1" u="sng" dirty="0">
              <a:solidFill>
                <a:schemeClr val="bg1"/>
              </a:solidFill>
            </a:endParaRPr>
          </a:p>
          <a:p>
            <a:pPr marL="285750" indent="-285750">
              <a:buFont typeface="Arial" panose="020B0604020202020204" pitchFamily="34" charset="0"/>
              <a:buChar char="•"/>
            </a:pPr>
            <a:r>
              <a:rPr lang="en-GB" dirty="0">
                <a:solidFill>
                  <a:schemeClr val="bg1"/>
                </a:solidFill>
              </a:rPr>
              <a:t>Use maps, atlases, globes and digital/computer mapping to locate countries and describe features studied</a:t>
            </a:r>
          </a:p>
          <a:p>
            <a:pPr marL="285750" indent="-285750">
              <a:buFont typeface="Arial" panose="020B0604020202020204" pitchFamily="34" charset="0"/>
              <a:buChar char="•"/>
            </a:pPr>
            <a:r>
              <a:rPr lang="en-GB" dirty="0">
                <a:solidFill>
                  <a:schemeClr val="bg1"/>
                </a:solidFill>
              </a:rPr>
              <a:t>Use the eight points of a compass and symbols and keys (including the use of Ordnance Survey maps) to build knowledge of the United Kingdom</a:t>
            </a:r>
          </a:p>
          <a:p>
            <a:pPr marL="285750" indent="-285750">
              <a:buFont typeface="Arial" panose="020B0604020202020204" pitchFamily="34" charset="0"/>
              <a:buChar char="•"/>
            </a:pPr>
            <a:r>
              <a:rPr lang="en-GB" dirty="0">
                <a:solidFill>
                  <a:schemeClr val="bg1"/>
                </a:solidFill>
              </a:rPr>
              <a:t>Use fieldwork to observe, measure, record and present the human and physical features in the local area using a range of methods, including sketch maps, plans and graphs, and digital technologies</a:t>
            </a:r>
            <a:endParaRPr lang="en-GB" dirty="0"/>
          </a:p>
        </p:txBody>
      </p:sp>
      <p:grpSp>
        <p:nvGrpSpPr>
          <p:cNvPr id="9" name="Group 8">
            <a:extLst>
              <a:ext uri="{FF2B5EF4-FFF2-40B4-BE49-F238E27FC236}">
                <a16:creationId xmlns:a16="http://schemas.microsoft.com/office/drawing/2014/main" id="{98CD24FE-3F08-4B88-B947-369ED908B8CC}"/>
              </a:ext>
            </a:extLst>
          </p:cNvPr>
          <p:cNvGrpSpPr/>
          <p:nvPr/>
        </p:nvGrpSpPr>
        <p:grpSpPr>
          <a:xfrm>
            <a:off x="134958" y="3777916"/>
            <a:ext cx="8212200" cy="2180432"/>
            <a:chOff x="134958" y="4019790"/>
            <a:chExt cx="8212200" cy="2180432"/>
          </a:xfrm>
        </p:grpSpPr>
        <p:pic>
          <p:nvPicPr>
            <p:cNvPr id="1026" name="Picture 2" descr="Scotland Physical Map">
              <a:extLst>
                <a:ext uri="{FF2B5EF4-FFF2-40B4-BE49-F238E27FC236}">
                  <a16:creationId xmlns:a16="http://schemas.microsoft.com/office/drawing/2014/main" id="{DA5960C3-4C6B-47CB-90A4-9D5197802C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81" t="13607" r="6752" b="11433"/>
            <a:stretch/>
          </p:blipFill>
          <p:spPr bwMode="auto">
            <a:xfrm>
              <a:off x="134958" y="4019790"/>
              <a:ext cx="1789313" cy="2180432"/>
            </a:xfrm>
            <a:prstGeom prst="rect">
              <a:avLst/>
            </a:prstGeom>
            <a:ln w="9525"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28" name="Picture 4" descr="England Physical Map">
              <a:extLst>
                <a:ext uri="{FF2B5EF4-FFF2-40B4-BE49-F238E27FC236}">
                  <a16:creationId xmlns:a16="http://schemas.microsoft.com/office/drawing/2014/main" id="{B3A75015-CF74-4E93-A1FC-826C208E1B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447" t="13936" r="24003" b="43047"/>
            <a:stretch/>
          </p:blipFill>
          <p:spPr bwMode="auto">
            <a:xfrm>
              <a:off x="2250558" y="4019790"/>
              <a:ext cx="1650220" cy="2180432"/>
            </a:xfrm>
            <a:prstGeom prst="rect">
              <a:avLst/>
            </a:prstGeom>
            <a:ln w="9525"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6E3247F-0567-4571-A9A4-309CDF2FD2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430" r="19007" b="12310"/>
            <a:stretch/>
          </p:blipFill>
          <p:spPr bwMode="auto">
            <a:xfrm>
              <a:off x="4227065" y="4019790"/>
              <a:ext cx="1650222" cy="2176616"/>
            </a:xfrm>
            <a:prstGeom prst="rect">
              <a:avLst/>
            </a:prstGeom>
            <a:ln w="9525"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15333FF-2099-461A-BC75-3419AF9F479A}"/>
                </a:ext>
              </a:extLst>
            </p:cNvPr>
            <p:cNvPicPr>
              <a:picLocks noChangeAspect="1"/>
            </p:cNvPicPr>
            <p:nvPr/>
          </p:nvPicPr>
          <p:blipFill>
            <a:blip r:embed="rId5"/>
            <a:stretch>
              <a:fillRect/>
            </a:stretch>
          </p:blipFill>
          <p:spPr>
            <a:xfrm>
              <a:off x="6203574" y="4019790"/>
              <a:ext cx="2143584" cy="2176616"/>
            </a:xfrm>
            <a:prstGeom prst="rect">
              <a:avLst/>
            </a:prstGeom>
            <a:ln w="9525" cap="sq">
              <a:solidFill>
                <a:srgbClr val="000000"/>
              </a:solidFill>
              <a:miter lim="800000"/>
            </a:ln>
            <a:effectLst>
              <a:outerShdw blurRad="57150" dist="50800" dir="2700000" algn="tl" rotWithShape="0">
                <a:srgbClr val="000000">
                  <a:alpha val="40000"/>
                </a:srgbClr>
              </a:outerShdw>
            </a:effectLst>
          </p:spPr>
        </p:pic>
      </p:grpSp>
      <p:sp>
        <p:nvSpPr>
          <p:cNvPr id="10" name="TextBox 9">
            <a:extLst>
              <a:ext uri="{FF2B5EF4-FFF2-40B4-BE49-F238E27FC236}">
                <a16:creationId xmlns:a16="http://schemas.microsoft.com/office/drawing/2014/main" id="{40EF6315-1110-426C-9A23-EBDC9EF5E3AA}"/>
              </a:ext>
            </a:extLst>
          </p:cNvPr>
          <p:cNvSpPr txBox="1"/>
          <p:nvPr/>
        </p:nvSpPr>
        <p:spPr>
          <a:xfrm>
            <a:off x="253672" y="5954532"/>
            <a:ext cx="1492537" cy="646331"/>
          </a:xfrm>
          <a:prstGeom prst="rect">
            <a:avLst/>
          </a:prstGeom>
          <a:noFill/>
        </p:spPr>
        <p:txBody>
          <a:bodyPr wrap="square" rtlCol="0">
            <a:spAutoFit/>
          </a:bodyPr>
          <a:lstStyle/>
          <a:p>
            <a:pPr algn="ctr"/>
            <a:r>
              <a:rPr lang="en-GB" dirty="0"/>
              <a:t>Scottish Highlands</a:t>
            </a:r>
          </a:p>
        </p:txBody>
      </p:sp>
      <p:sp>
        <p:nvSpPr>
          <p:cNvPr id="16" name="TextBox 15">
            <a:extLst>
              <a:ext uri="{FF2B5EF4-FFF2-40B4-BE49-F238E27FC236}">
                <a16:creationId xmlns:a16="http://schemas.microsoft.com/office/drawing/2014/main" id="{A9B4FADB-1DCF-4A5A-B93C-A9814FDCC4B4}"/>
              </a:ext>
            </a:extLst>
          </p:cNvPr>
          <p:cNvSpPr txBox="1"/>
          <p:nvPr/>
        </p:nvSpPr>
        <p:spPr>
          <a:xfrm>
            <a:off x="2336144" y="5954532"/>
            <a:ext cx="1492537" cy="646331"/>
          </a:xfrm>
          <a:prstGeom prst="rect">
            <a:avLst/>
          </a:prstGeom>
          <a:noFill/>
        </p:spPr>
        <p:txBody>
          <a:bodyPr wrap="square" rtlCol="0">
            <a:spAutoFit/>
          </a:bodyPr>
          <a:lstStyle/>
          <a:p>
            <a:pPr algn="ctr"/>
            <a:r>
              <a:rPr lang="en-GB" dirty="0"/>
              <a:t>The Pennines</a:t>
            </a:r>
          </a:p>
        </p:txBody>
      </p:sp>
      <p:sp>
        <p:nvSpPr>
          <p:cNvPr id="17" name="TextBox 16">
            <a:extLst>
              <a:ext uri="{FF2B5EF4-FFF2-40B4-BE49-F238E27FC236}">
                <a16:creationId xmlns:a16="http://schemas.microsoft.com/office/drawing/2014/main" id="{BCC6B12A-CA8B-40CE-867C-529185B8B772}"/>
              </a:ext>
            </a:extLst>
          </p:cNvPr>
          <p:cNvSpPr txBox="1"/>
          <p:nvPr/>
        </p:nvSpPr>
        <p:spPr>
          <a:xfrm>
            <a:off x="4300629" y="5954532"/>
            <a:ext cx="1492537" cy="646331"/>
          </a:xfrm>
          <a:prstGeom prst="rect">
            <a:avLst/>
          </a:prstGeom>
          <a:noFill/>
        </p:spPr>
        <p:txBody>
          <a:bodyPr wrap="square" rtlCol="0">
            <a:spAutoFit/>
          </a:bodyPr>
          <a:lstStyle/>
          <a:p>
            <a:pPr algn="ctr"/>
            <a:r>
              <a:rPr lang="en-GB" sz="1200" dirty="0"/>
              <a:t>Snowdonia, Cambrian </a:t>
            </a:r>
            <a:r>
              <a:rPr lang="en-GB" sz="1200" dirty="0" err="1"/>
              <a:t>Mtns</a:t>
            </a:r>
            <a:r>
              <a:rPr lang="en-GB" sz="1200" dirty="0"/>
              <a:t> &amp; Brecon Beacons</a:t>
            </a:r>
          </a:p>
        </p:txBody>
      </p:sp>
      <p:sp>
        <p:nvSpPr>
          <p:cNvPr id="18" name="TextBox 17">
            <a:extLst>
              <a:ext uri="{FF2B5EF4-FFF2-40B4-BE49-F238E27FC236}">
                <a16:creationId xmlns:a16="http://schemas.microsoft.com/office/drawing/2014/main" id="{1CC1CD73-880A-45DF-95C8-B12A2B83D2CA}"/>
              </a:ext>
            </a:extLst>
          </p:cNvPr>
          <p:cNvSpPr txBox="1"/>
          <p:nvPr/>
        </p:nvSpPr>
        <p:spPr>
          <a:xfrm>
            <a:off x="6203574" y="5954532"/>
            <a:ext cx="2143584" cy="523220"/>
          </a:xfrm>
          <a:prstGeom prst="rect">
            <a:avLst/>
          </a:prstGeom>
          <a:noFill/>
        </p:spPr>
        <p:txBody>
          <a:bodyPr wrap="square" rtlCol="0">
            <a:spAutoFit/>
          </a:bodyPr>
          <a:lstStyle/>
          <a:p>
            <a:pPr algn="ctr"/>
            <a:r>
              <a:rPr lang="en-GB" sz="1400" dirty="0"/>
              <a:t>The French, Italian, Austrian and Swiss Alps</a:t>
            </a:r>
          </a:p>
        </p:txBody>
      </p:sp>
    </p:spTree>
    <p:extLst>
      <p:ext uri="{BB962C8B-B14F-4D97-AF65-F5344CB8AC3E}">
        <p14:creationId xmlns:p14="http://schemas.microsoft.com/office/powerpoint/2010/main" val="24229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8221508" cy="584775"/>
          </a:xfrm>
          <a:prstGeom prst="rect">
            <a:avLst/>
          </a:prstGeom>
          <a:noFill/>
        </p:spPr>
        <p:txBody>
          <a:bodyPr wrap="square" rtlCol="0">
            <a:spAutoFit/>
          </a:bodyPr>
          <a:lstStyle/>
          <a:p>
            <a:r>
              <a:rPr lang="en-GB" sz="3200" b="1" dirty="0"/>
              <a:t>Year 3 Spring Term  The UK/Mountains</a:t>
            </a:r>
          </a:p>
        </p:txBody>
      </p:sp>
      <p:sp>
        <p:nvSpPr>
          <p:cNvPr id="5" name="TextBox 4"/>
          <p:cNvSpPr txBox="1"/>
          <p:nvPr/>
        </p:nvSpPr>
        <p:spPr>
          <a:xfrm>
            <a:off x="8284832" y="89624"/>
            <a:ext cx="3781488" cy="667875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Physical Geographical Features</a:t>
            </a:r>
          </a:p>
          <a:p>
            <a:r>
              <a:rPr lang="en-GB" b="1" u="sng" dirty="0">
                <a:solidFill>
                  <a:schemeClr val="bg1"/>
                </a:solidFill>
              </a:rPr>
              <a:t>The UK</a:t>
            </a:r>
          </a:p>
          <a:p>
            <a:pPr marL="285750" indent="-285750">
              <a:buFont typeface="Arial" panose="020B0604020202020204" pitchFamily="34" charset="0"/>
              <a:buChar char="•"/>
            </a:pPr>
            <a:r>
              <a:rPr lang="en-GB" dirty="0">
                <a:solidFill>
                  <a:schemeClr val="bg1"/>
                </a:solidFill>
              </a:rPr>
              <a:t>Location of major cities – London, Edinburgh, Cardiff and Belfast</a:t>
            </a:r>
          </a:p>
          <a:p>
            <a:pPr marL="285750" indent="-285750">
              <a:buFont typeface="Arial" panose="020B0604020202020204" pitchFamily="34" charset="0"/>
              <a:buChar char="•"/>
            </a:pPr>
            <a:r>
              <a:rPr lang="en-GB" dirty="0">
                <a:solidFill>
                  <a:schemeClr val="bg1"/>
                </a:solidFill>
              </a:rPr>
              <a:t>The Thames, the Aire</a:t>
            </a:r>
          </a:p>
          <a:p>
            <a:pPr marL="285750" indent="-285750">
              <a:buFont typeface="Arial" panose="020B0604020202020204" pitchFamily="34" charset="0"/>
              <a:buChar char="•"/>
            </a:pPr>
            <a:r>
              <a:rPr lang="en-GB" dirty="0">
                <a:solidFill>
                  <a:schemeClr val="bg1"/>
                </a:solidFill>
              </a:rPr>
              <a:t>The North Sea, the English Channel, the Irish Sea, the Atlantic Ocean</a:t>
            </a:r>
          </a:p>
          <a:p>
            <a:r>
              <a:rPr lang="en-GB" b="1" dirty="0">
                <a:solidFill>
                  <a:schemeClr val="bg1"/>
                </a:solidFill>
              </a:rPr>
              <a:t>Mountains</a:t>
            </a:r>
          </a:p>
          <a:p>
            <a:pPr marL="285750" indent="-285750">
              <a:buFont typeface="Arial" panose="020B0604020202020204" pitchFamily="34" charset="0"/>
              <a:buChar char="•"/>
            </a:pPr>
            <a:r>
              <a:rPr lang="en-GB" dirty="0">
                <a:solidFill>
                  <a:schemeClr val="bg1"/>
                </a:solidFill>
              </a:rPr>
              <a:t>Find the height of a mountain on a map</a:t>
            </a:r>
          </a:p>
          <a:p>
            <a:pPr marL="285750" indent="-285750">
              <a:buFont typeface="Arial" panose="020B0604020202020204" pitchFamily="34" charset="0"/>
              <a:buChar char="•"/>
            </a:pPr>
            <a:r>
              <a:rPr lang="en-GB" dirty="0">
                <a:solidFill>
                  <a:schemeClr val="bg1"/>
                </a:solidFill>
              </a:rPr>
              <a:t>Locate mountain ranges on a physical map</a:t>
            </a:r>
          </a:p>
          <a:p>
            <a:pPr marL="285750" indent="-285750">
              <a:buFont typeface="Arial" panose="020B0604020202020204" pitchFamily="34" charset="0"/>
              <a:buChar char="•"/>
            </a:pPr>
            <a:r>
              <a:rPr lang="en-GB" dirty="0">
                <a:solidFill>
                  <a:schemeClr val="bg1"/>
                </a:solidFill>
              </a:rPr>
              <a:t>The Scottish Highlands</a:t>
            </a:r>
          </a:p>
          <a:p>
            <a:pPr marL="285750" indent="-285750">
              <a:buFont typeface="Arial" panose="020B0604020202020204" pitchFamily="34" charset="0"/>
              <a:buChar char="•"/>
            </a:pPr>
            <a:r>
              <a:rPr lang="en-GB" dirty="0">
                <a:solidFill>
                  <a:schemeClr val="bg1"/>
                </a:solidFill>
              </a:rPr>
              <a:t>Snowdonia</a:t>
            </a:r>
          </a:p>
          <a:p>
            <a:pPr marL="285750" indent="-285750">
              <a:buFont typeface="Arial" panose="020B0604020202020204" pitchFamily="34" charset="0"/>
              <a:buChar char="•"/>
            </a:pPr>
            <a:r>
              <a:rPr lang="en-GB" dirty="0">
                <a:solidFill>
                  <a:schemeClr val="bg1"/>
                </a:solidFill>
              </a:rPr>
              <a:t>The Pennines</a:t>
            </a:r>
          </a:p>
          <a:p>
            <a:pPr marL="285750" indent="-285750">
              <a:buFont typeface="Arial" panose="020B0604020202020204" pitchFamily="34" charset="0"/>
              <a:buChar char="•"/>
            </a:pPr>
            <a:r>
              <a:rPr lang="en-GB" dirty="0">
                <a:solidFill>
                  <a:schemeClr val="bg1"/>
                </a:solidFill>
              </a:rPr>
              <a:t>The Lake District</a:t>
            </a:r>
          </a:p>
          <a:p>
            <a:pPr marL="285750" indent="-285750">
              <a:buFont typeface="Arial" panose="020B0604020202020204" pitchFamily="34" charset="0"/>
              <a:buChar char="•"/>
            </a:pPr>
            <a:r>
              <a:rPr lang="en-GB" dirty="0">
                <a:solidFill>
                  <a:schemeClr val="bg1"/>
                </a:solidFill>
              </a:rPr>
              <a:t>Ben Nevis</a:t>
            </a:r>
          </a:p>
          <a:p>
            <a:pPr marL="285750" indent="-285750">
              <a:buFont typeface="Arial" panose="020B0604020202020204" pitchFamily="34" charset="0"/>
              <a:buChar char="•"/>
            </a:pPr>
            <a:r>
              <a:rPr lang="en-GB" dirty="0">
                <a:solidFill>
                  <a:schemeClr val="bg1"/>
                </a:solidFill>
              </a:rPr>
              <a:t>Snowdon</a:t>
            </a:r>
          </a:p>
          <a:p>
            <a:pPr marL="285750" indent="-285750">
              <a:buFont typeface="Arial" panose="020B0604020202020204" pitchFamily="34" charset="0"/>
              <a:buChar char="•"/>
            </a:pPr>
            <a:r>
              <a:rPr lang="en-GB" dirty="0">
                <a:solidFill>
                  <a:schemeClr val="bg1"/>
                </a:solidFill>
              </a:rPr>
              <a:t>Scafell Pike</a:t>
            </a:r>
          </a:p>
          <a:p>
            <a:pPr marL="285750" indent="-285750">
              <a:buFont typeface="Arial" panose="020B0604020202020204" pitchFamily="34" charset="0"/>
              <a:buChar char="•"/>
            </a:pPr>
            <a:r>
              <a:rPr lang="en-GB" dirty="0">
                <a:solidFill>
                  <a:schemeClr val="bg1"/>
                </a:solidFill>
              </a:rPr>
              <a:t>The Alps</a:t>
            </a:r>
          </a:p>
          <a:p>
            <a:pPr marL="285750" indent="-285750">
              <a:buFont typeface="Arial" panose="020B0604020202020204" pitchFamily="34" charset="0"/>
              <a:buChar char="•"/>
            </a:pPr>
            <a:r>
              <a:rPr lang="en-GB" dirty="0">
                <a:solidFill>
                  <a:schemeClr val="bg1"/>
                </a:solidFill>
              </a:rPr>
              <a:t>Mont Blanc</a:t>
            </a:r>
          </a:p>
        </p:txBody>
      </p:sp>
      <p:sp>
        <p:nvSpPr>
          <p:cNvPr id="6" name="TextBox 5"/>
          <p:cNvSpPr txBox="1"/>
          <p:nvPr/>
        </p:nvSpPr>
        <p:spPr>
          <a:xfrm>
            <a:off x="166973" y="629373"/>
            <a:ext cx="5708782" cy="6109365"/>
          </a:xfrm>
          <a:prstGeom prst="rect">
            <a:avLst/>
          </a:prstGeom>
          <a:solidFill>
            <a:schemeClr val="tx1"/>
          </a:solidFill>
          <a:ln w="38100">
            <a:solidFill>
              <a:schemeClr val="bg1"/>
            </a:solidFill>
          </a:ln>
        </p:spPr>
        <p:txBody>
          <a:bodyPr wrap="square" rtlCol="0">
            <a:spAutoFit/>
          </a:bodyPr>
          <a:lstStyle/>
          <a:p>
            <a:r>
              <a:rPr lang="en-GB" sz="1700" b="1" u="sng" dirty="0">
                <a:solidFill>
                  <a:schemeClr val="bg1"/>
                </a:solidFill>
              </a:rPr>
              <a:t>Human Geographical Features</a:t>
            </a:r>
          </a:p>
          <a:p>
            <a:r>
              <a:rPr lang="en-GB" sz="1700" b="1" u="sng" dirty="0">
                <a:solidFill>
                  <a:schemeClr val="bg1"/>
                </a:solidFill>
              </a:rPr>
              <a:t/>
            </a:r>
            <a:br>
              <a:rPr lang="en-GB" sz="1700" b="1" u="sng" dirty="0">
                <a:solidFill>
                  <a:schemeClr val="bg1"/>
                </a:solidFill>
              </a:rPr>
            </a:br>
            <a:r>
              <a:rPr lang="en-GB" sz="1700" b="1" u="sng" dirty="0">
                <a:solidFill>
                  <a:schemeClr val="bg1"/>
                </a:solidFill>
              </a:rPr>
              <a:t>The UK</a:t>
            </a:r>
            <a:endParaRPr lang="en-GB" sz="1700" dirty="0">
              <a:solidFill>
                <a:schemeClr val="bg1"/>
              </a:solidFill>
            </a:endParaRPr>
          </a:p>
          <a:p>
            <a:pPr marL="285750" indent="-285750">
              <a:buFont typeface="Arial" panose="020B0604020202020204" pitchFamily="34" charset="0"/>
              <a:buChar char="•"/>
            </a:pPr>
            <a:r>
              <a:rPr lang="en-GB" sz="1700" dirty="0">
                <a:solidFill>
                  <a:schemeClr val="bg1"/>
                </a:solidFill>
              </a:rPr>
              <a:t>The countries that make up the UK</a:t>
            </a:r>
          </a:p>
          <a:p>
            <a:pPr marL="285750" indent="-285750">
              <a:buFont typeface="Arial" panose="020B0604020202020204" pitchFamily="34" charset="0"/>
              <a:buChar char="•"/>
            </a:pPr>
            <a:r>
              <a:rPr lang="en-GB" sz="1700" dirty="0">
                <a:solidFill>
                  <a:schemeClr val="bg1"/>
                </a:solidFill>
              </a:rPr>
              <a:t>Capital Cities of the countries of the UK – name and label them on a map.</a:t>
            </a:r>
          </a:p>
          <a:p>
            <a:pPr marL="285750" indent="-285750">
              <a:buFont typeface="Arial" panose="020B0604020202020204" pitchFamily="34" charset="0"/>
              <a:buChar char="•"/>
            </a:pPr>
            <a:r>
              <a:rPr lang="en-GB" sz="1700" dirty="0">
                <a:solidFill>
                  <a:schemeClr val="bg1"/>
                </a:solidFill>
              </a:rPr>
              <a:t>Name the seas surrounding the UK and name some of the main rivers</a:t>
            </a:r>
          </a:p>
          <a:p>
            <a:pPr marL="285750" indent="-285750">
              <a:buFont typeface="Arial" panose="020B0604020202020204" pitchFamily="34" charset="0"/>
              <a:buChar char="•"/>
            </a:pPr>
            <a:r>
              <a:rPr lang="en-GB" sz="1700" dirty="0">
                <a:solidFill>
                  <a:schemeClr val="bg1"/>
                </a:solidFill>
              </a:rPr>
              <a:t>Know what a county is and find West Yorkshire on a map</a:t>
            </a:r>
          </a:p>
          <a:p>
            <a:pPr marL="285750" indent="-285750">
              <a:buFont typeface="Arial" panose="020B0604020202020204" pitchFamily="34" charset="0"/>
              <a:buChar char="•"/>
            </a:pPr>
            <a:r>
              <a:rPr lang="en-GB" sz="1700" dirty="0">
                <a:solidFill>
                  <a:schemeClr val="bg1"/>
                </a:solidFill>
              </a:rPr>
              <a:t>Find London on UK and main maps</a:t>
            </a:r>
          </a:p>
          <a:p>
            <a:pPr marL="285750" indent="-285750">
              <a:buFont typeface="Arial" panose="020B0604020202020204" pitchFamily="34" charset="0"/>
              <a:buChar char="•"/>
            </a:pPr>
            <a:r>
              <a:rPr lang="en-GB" sz="1700" dirty="0">
                <a:solidFill>
                  <a:schemeClr val="bg1"/>
                </a:solidFill>
              </a:rPr>
              <a:t>Describe how the UK population has changed over time</a:t>
            </a:r>
          </a:p>
          <a:p>
            <a:pPr marL="285750" indent="-285750">
              <a:buFont typeface="Arial" panose="020B0604020202020204" pitchFamily="34" charset="0"/>
              <a:buChar char="•"/>
            </a:pPr>
            <a:r>
              <a:rPr lang="en-GB" sz="1700" dirty="0">
                <a:solidFill>
                  <a:schemeClr val="bg1"/>
                </a:solidFill>
              </a:rPr>
              <a:t>Use 8 compass directions to find a location on a map</a:t>
            </a:r>
          </a:p>
          <a:p>
            <a:r>
              <a:rPr lang="en-GB" sz="1700" b="1" u="sng" dirty="0">
                <a:solidFill>
                  <a:schemeClr val="bg1"/>
                </a:solidFill>
              </a:rPr>
              <a:t>Mountains</a:t>
            </a:r>
            <a:endParaRPr lang="en-GB" sz="1700" dirty="0">
              <a:solidFill>
                <a:schemeClr val="bg1"/>
              </a:solidFill>
            </a:endParaRPr>
          </a:p>
          <a:p>
            <a:pPr marL="285750" indent="-285750">
              <a:buFont typeface="Arial" panose="020B0604020202020204" pitchFamily="34" charset="0"/>
              <a:buChar char="•"/>
            </a:pPr>
            <a:r>
              <a:rPr lang="en-GB" sz="1700" dirty="0">
                <a:solidFill>
                  <a:schemeClr val="bg1"/>
                </a:solidFill>
              </a:rPr>
              <a:t>Know the names of the highest peaks in Scotland, Wales and England and the closest mountains to Yeadon</a:t>
            </a:r>
          </a:p>
          <a:p>
            <a:pPr marL="285750" indent="-285750">
              <a:buFont typeface="Arial" panose="020B0604020202020204" pitchFamily="34" charset="0"/>
              <a:buChar char="•"/>
            </a:pPr>
            <a:r>
              <a:rPr lang="en-GB" sz="1700" dirty="0">
                <a:solidFill>
                  <a:schemeClr val="bg1"/>
                </a:solidFill>
              </a:rPr>
              <a:t>Compare mountains of the UK to those in Continental Europe</a:t>
            </a:r>
          </a:p>
          <a:p>
            <a:pPr marL="285750" indent="-285750">
              <a:buFont typeface="Arial" panose="020B0604020202020204" pitchFamily="34" charset="0"/>
              <a:buChar char="•"/>
            </a:pPr>
            <a:r>
              <a:rPr lang="en-GB" sz="1700" dirty="0">
                <a:solidFill>
                  <a:schemeClr val="bg1"/>
                </a:solidFill>
              </a:rPr>
              <a:t>Know different types of mountains and how they are formed</a:t>
            </a:r>
          </a:p>
        </p:txBody>
      </p:sp>
      <p:sp>
        <p:nvSpPr>
          <p:cNvPr id="7" name="TextBox 6"/>
          <p:cNvSpPr txBox="1"/>
          <p:nvPr/>
        </p:nvSpPr>
        <p:spPr>
          <a:xfrm>
            <a:off x="5970399" y="623472"/>
            <a:ext cx="2223805" cy="6140142"/>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sz="1500" dirty="0">
                <a:solidFill>
                  <a:schemeClr val="bg1"/>
                </a:solidFill>
              </a:rPr>
              <a:t>Country</a:t>
            </a:r>
          </a:p>
          <a:p>
            <a:pPr algn="ctr"/>
            <a:r>
              <a:rPr lang="en-GB" sz="1500" dirty="0">
                <a:solidFill>
                  <a:schemeClr val="bg1"/>
                </a:solidFill>
              </a:rPr>
              <a:t>UK</a:t>
            </a:r>
          </a:p>
          <a:p>
            <a:pPr algn="ctr"/>
            <a:r>
              <a:rPr lang="en-GB" sz="1500" dirty="0">
                <a:solidFill>
                  <a:schemeClr val="bg1"/>
                </a:solidFill>
              </a:rPr>
              <a:t>England</a:t>
            </a:r>
          </a:p>
          <a:p>
            <a:pPr algn="ctr"/>
            <a:r>
              <a:rPr lang="en-GB" sz="1500" dirty="0">
                <a:solidFill>
                  <a:schemeClr val="bg1"/>
                </a:solidFill>
              </a:rPr>
              <a:t>Wales</a:t>
            </a:r>
          </a:p>
          <a:p>
            <a:pPr algn="ctr"/>
            <a:r>
              <a:rPr lang="en-GB" sz="1500" dirty="0">
                <a:solidFill>
                  <a:schemeClr val="bg1"/>
                </a:solidFill>
              </a:rPr>
              <a:t>Scotland</a:t>
            </a:r>
          </a:p>
          <a:p>
            <a:pPr algn="ctr"/>
            <a:r>
              <a:rPr lang="en-GB" sz="1500" dirty="0">
                <a:solidFill>
                  <a:schemeClr val="bg1"/>
                </a:solidFill>
              </a:rPr>
              <a:t>Northern Ireland</a:t>
            </a:r>
          </a:p>
          <a:p>
            <a:pPr algn="ctr"/>
            <a:r>
              <a:rPr lang="en-GB" sz="1500" dirty="0">
                <a:solidFill>
                  <a:schemeClr val="bg1"/>
                </a:solidFill>
              </a:rPr>
              <a:t>The Republic of Ireland</a:t>
            </a:r>
          </a:p>
          <a:p>
            <a:pPr algn="ctr"/>
            <a:r>
              <a:rPr lang="en-GB" sz="1500" dirty="0">
                <a:solidFill>
                  <a:schemeClr val="bg1"/>
                </a:solidFill>
              </a:rPr>
              <a:t>County</a:t>
            </a:r>
          </a:p>
          <a:p>
            <a:pPr algn="ctr"/>
            <a:r>
              <a:rPr lang="en-GB" sz="1500" dirty="0">
                <a:solidFill>
                  <a:schemeClr val="bg1"/>
                </a:solidFill>
              </a:rPr>
              <a:t>Yorkshire</a:t>
            </a:r>
          </a:p>
          <a:p>
            <a:pPr algn="ctr"/>
            <a:r>
              <a:rPr lang="en-GB" sz="1500" dirty="0">
                <a:solidFill>
                  <a:schemeClr val="bg1"/>
                </a:solidFill>
              </a:rPr>
              <a:t>Sea</a:t>
            </a:r>
          </a:p>
          <a:p>
            <a:pPr algn="ctr"/>
            <a:r>
              <a:rPr lang="en-GB" sz="1500" dirty="0">
                <a:solidFill>
                  <a:schemeClr val="bg1"/>
                </a:solidFill>
              </a:rPr>
              <a:t>Ocean</a:t>
            </a:r>
          </a:p>
          <a:p>
            <a:pPr algn="ctr"/>
            <a:r>
              <a:rPr lang="en-GB" sz="1500" dirty="0">
                <a:solidFill>
                  <a:schemeClr val="bg1"/>
                </a:solidFill>
              </a:rPr>
              <a:t>River</a:t>
            </a:r>
          </a:p>
          <a:p>
            <a:pPr algn="ctr"/>
            <a:r>
              <a:rPr lang="en-GB" sz="1500" dirty="0">
                <a:solidFill>
                  <a:schemeClr val="bg1"/>
                </a:solidFill>
              </a:rPr>
              <a:t>Mountain</a:t>
            </a:r>
          </a:p>
          <a:p>
            <a:pPr algn="ctr"/>
            <a:r>
              <a:rPr lang="en-GB" sz="1500" dirty="0">
                <a:solidFill>
                  <a:schemeClr val="bg1"/>
                </a:solidFill>
              </a:rPr>
              <a:t>Range</a:t>
            </a:r>
          </a:p>
          <a:p>
            <a:pPr algn="ctr"/>
            <a:r>
              <a:rPr lang="en-GB" sz="1500" dirty="0">
                <a:solidFill>
                  <a:schemeClr val="bg1"/>
                </a:solidFill>
              </a:rPr>
              <a:t>Highlands</a:t>
            </a:r>
          </a:p>
          <a:p>
            <a:pPr algn="ctr"/>
            <a:r>
              <a:rPr lang="en-GB" sz="1500" dirty="0">
                <a:solidFill>
                  <a:schemeClr val="bg1"/>
                </a:solidFill>
              </a:rPr>
              <a:t>Ben Nevis</a:t>
            </a:r>
          </a:p>
          <a:p>
            <a:pPr algn="ctr"/>
            <a:r>
              <a:rPr lang="en-GB" sz="1500" dirty="0">
                <a:solidFill>
                  <a:schemeClr val="bg1"/>
                </a:solidFill>
              </a:rPr>
              <a:t>Snowdonia</a:t>
            </a:r>
          </a:p>
          <a:p>
            <a:pPr algn="ctr"/>
            <a:r>
              <a:rPr lang="en-GB" sz="1500" dirty="0">
                <a:solidFill>
                  <a:schemeClr val="bg1"/>
                </a:solidFill>
              </a:rPr>
              <a:t>Snowdon</a:t>
            </a:r>
          </a:p>
          <a:p>
            <a:pPr algn="ctr"/>
            <a:r>
              <a:rPr lang="en-GB" sz="1500" dirty="0">
                <a:solidFill>
                  <a:schemeClr val="bg1"/>
                </a:solidFill>
              </a:rPr>
              <a:t>The Pennines</a:t>
            </a:r>
          </a:p>
          <a:p>
            <a:pPr algn="ctr"/>
            <a:r>
              <a:rPr lang="en-GB" sz="1500" dirty="0">
                <a:solidFill>
                  <a:schemeClr val="bg1"/>
                </a:solidFill>
              </a:rPr>
              <a:t>The Lake District</a:t>
            </a:r>
          </a:p>
          <a:p>
            <a:pPr algn="ctr"/>
            <a:r>
              <a:rPr lang="en-GB" sz="1500" dirty="0">
                <a:solidFill>
                  <a:schemeClr val="bg1"/>
                </a:solidFill>
              </a:rPr>
              <a:t>Scafell Pike</a:t>
            </a:r>
          </a:p>
          <a:p>
            <a:pPr algn="ctr"/>
            <a:r>
              <a:rPr lang="en-GB" sz="1500" dirty="0">
                <a:solidFill>
                  <a:schemeClr val="bg1"/>
                </a:solidFill>
              </a:rPr>
              <a:t>Europe</a:t>
            </a:r>
          </a:p>
          <a:p>
            <a:pPr algn="ctr"/>
            <a:r>
              <a:rPr lang="en-GB" sz="1500" dirty="0">
                <a:solidFill>
                  <a:schemeClr val="bg1"/>
                </a:solidFill>
              </a:rPr>
              <a:t>The Alps</a:t>
            </a:r>
          </a:p>
          <a:p>
            <a:pPr algn="ctr"/>
            <a:r>
              <a:rPr lang="en-GB" sz="1500" dirty="0">
                <a:solidFill>
                  <a:schemeClr val="bg1"/>
                </a:solidFill>
              </a:rPr>
              <a:t>Mont Blanc</a:t>
            </a:r>
          </a:p>
        </p:txBody>
      </p:sp>
    </p:spTree>
    <p:extLst>
      <p:ext uri="{BB962C8B-B14F-4D97-AF65-F5344CB8AC3E}">
        <p14:creationId xmlns:p14="http://schemas.microsoft.com/office/powerpoint/2010/main" val="135593131"/>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2770</TotalTime>
  <Words>425</Words>
  <Application>Microsoft Office PowerPoint</Application>
  <PresentationFormat>Widescreen</PresentationFormat>
  <Paragraphs>72</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Century Gothic</vt:lpstr>
      <vt:lpstr>Wingdings 3</vt:lpstr>
      <vt:lpstr>Slice</vt:lpstr>
      <vt:lpstr>GEOGRAPHY – Year 3  Knowledge organisers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Angela Filarowski</cp:lastModifiedBy>
  <cp:revision>127</cp:revision>
  <dcterms:created xsi:type="dcterms:W3CDTF">2020-03-19T09:43:42Z</dcterms:created>
  <dcterms:modified xsi:type="dcterms:W3CDTF">2020-07-09T12:41:55Z</dcterms:modified>
</cp:coreProperties>
</file>