
<file path=[Content_Types].xml><?xml version="1.0" encoding="utf-8"?>
<Types xmlns="http://schemas.openxmlformats.org/package/2006/content-types">
  <Default Extension="tmp" ContentType="image/png"/>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1" r:id="rId3"/>
    <p:sldId id="282" r:id="rId4"/>
    <p:sldId id="283" r:id="rId5"/>
    <p:sldId id="284"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73" autoAdjust="0"/>
    <p:restoredTop sz="94660"/>
  </p:normalViewPr>
  <p:slideViewPr>
    <p:cSldViewPr snapToGrid="0">
      <p:cViewPr varScale="1">
        <p:scale>
          <a:sx n="88" d="100"/>
          <a:sy n="88" d="100"/>
        </p:scale>
        <p:origin x="78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7/9/2020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https://encrypted-tbn0.gstatic.com/images?q=tbn:ANd9GcQx8EeMgH56ZAoCSeyQjPgRXC_9C9aboBhM2xxxK-XdmxxWiJvi"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tmp"/><Relationship Id="rId7" Type="http://schemas.openxmlformats.org/officeDocument/2006/relationships/image" Target="../media/image10.png"/><Relationship Id="rId2" Type="http://schemas.openxmlformats.org/officeDocument/2006/relationships/image" Target="../media/image5.tmp"/><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tmp"/><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7200" dirty="0"/>
              <a:t>HISTORY </a:t>
            </a:r>
            <a:r>
              <a:rPr lang="en-GB" sz="7200" dirty="0" smtClean="0"/>
              <a:t>– Year 3</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67" y="0"/>
            <a:ext cx="5391219" cy="1261884"/>
          </a:xfrm>
          <a:prstGeom prst="rect">
            <a:avLst/>
          </a:prstGeom>
        </p:spPr>
        <p:txBody>
          <a:bodyPr wrap="none">
            <a:spAutoFit/>
          </a:bodyPr>
          <a:lstStyle/>
          <a:p>
            <a:r>
              <a:rPr lang="en-GB" sz="3800" b="1" dirty="0"/>
              <a:t>Year 3 Autumn Term</a:t>
            </a:r>
          </a:p>
          <a:p>
            <a:r>
              <a:rPr lang="en-GB" sz="3800" b="1" dirty="0"/>
              <a:t>Stone Age to Iron Age</a:t>
            </a:r>
            <a:endParaRPr lang="en-GB" sz="3800" dirty="0"/>
          </a:p>
        </p:txBody>
      </p:sp>
      <p:sp>
        <p:nvSpPr>
          <p:cNvPr id="5" name="Rectangle 4"/>
          <p:cNvSpPr/>
          <p:nvPr/>
        </p:nvSpPr>
        <p:spPr>
          <a:xfrm>
            <a:off x="214578" y="1620134"/>
            <a:ext cx="6096000" cy="348685"/>
          </a:xfrm>
          <a:prstGeom prst="rect">
            <a:avLst/>
          </a:prstGeom>
        </p:spPr>
        <p:txBody>
          <a:bodyPr>
            <a:spAutoFit/>
          </a:bodyPr>
          <a:lstStyle/>
          <a:p>
            <a:pPr>
              <a:lnSpc>
                <a:spcPct val="119000"/>
              </a:lnSpc>
              <a:spcAft>
                <a:spcPts val="600"/>
              </a:spcAft>
            </a:pPr>
            <a:r>
              <a:rPr lang="en-GB" sz="1400" kern="1400" dirty="0">
                <a:solidFill>
                  <a:srgbClr val="000000"/>
                </a:solidFill>
                <a:latin typeface="Calibri" panose="020F0502020204030204" pitchFamily="34" charset="0"/>
              </a:rPr>
              <a:t> </a:t>
            </a:r>
            <a:endParaRPr lang="en-GB" sz="1400" kern="1400" dirty="0">
              <a:ln>
                <a:noFill/>
              </a:ln>
              <a:solidFill>
                <a:srgbClr val="000000"/>
              </a:solidFill>
              <a:effectLst/>
              <a:latin typeface="Calibri" panose="020F0502020204030204" pitchFamily="34" charset="0"/>
            </a:endParaRPr>
          </a:p>
        </p:txBody>
      </p:sp>
      <p:sp>
        <p:nvSpPr>
          <p:cNvPr id="6" name="Rectangle 5"/>
          <p:cNvSpPr/>
          <p:nvPr/>
        </p:nvSpPr>
        <p:spPr>
          <a:xfrm>
            <a:off x="92379" y="1325038"/>
            <a:ext cx="5272597" cy="54798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nSpc>
                <a:spcPct val="119000"/>
              </a:lnSpc>
              <a:spcAft>
                <a:spcPts val="600"/>
              </a:spcAft>
            </a:pPr>
            <a:r>
              <a:rPr lang="en-GB" sz="1500" b="1" u="sng" kern="1400" dirty="0">
                <a:solidFill>
                  <a:srgbClr val="000000"/>
                </a:solidFill>
                <a:latin typeface="Century Gothic" panose="020B0502020202020204" pitchFamily="34" charset="0"/>
              </a:rPr>
              <a:t>Unit overview </a:t>
            </a:r>
          </a:p>
          <a:p>
            <a:pPr>
              <a:lnSpc>
                <a:spcPct val="119000"/>
              </a:lnSpc>
              <a:spcAft>
                <a:spcPts val="600"/>
              </a:spcAft>
            </a:pPr>
            <a:r>
              <a:rPr lang="en-GB" sz="1500" kern="1400" dirty="0">
                <a:solidFill>
                  <a:srgbClr val="000000"/>
                </a:solidFill>
                <a:latin typeface="Century Gothic" panose="020B0502020202020204" pitchFamily="34" charset="0"/>
              </a:rPr>
              <a:t>The children will learn about:</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When the Stone Age, Bronze Age and Iron Age were and how to understand the difference between BC and AD.</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What Stone Age life was like, including what they wore, how they farmed and what they used.</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Stone Age tools and their evolution over time. </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Changes brought by the Bronze Age</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How to use artefacts to evaluate change.</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What life was like for Bronze Age children.</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Who the Celts were, where they came from, where they lived and how they lived.</a:t>
            </a:r>
          </a:p>
          <a:p>
            <a:pPr marL="285750" indent="-285750">
              <a:lnSpc>
                <a:spcPct val="119000"/>
              </a:lnSpc>
              <a:spcAft>
                <a:spcPts val="600"/>
              </a:spcAft>
              <a:buFont typeface="Arial" panose="020B0604020202020204" pitchFamily="34" charset="0"/>
              <a:buChar char="•"/>
            </a:pPr>
            <a:r>
              <a:rPr lang="en-GB" sz="1500" kern="1400" dirty="0">
                <a:solidFill>
                  <a:srgbClr val="000000"/>
                </a:solidFill>
                <a:latin typeface="Century Gothic" panose="020B0502020202020204" pitchFamily="34" charset="0"/>
              </a:rPr>
              <a:t>Boudicca and how we can use different sources to understand how she responded to the Roman invasion of Britain.</a:t>
            </a:r>
          </a:p>
        </p:txBody>
      </p:sp>
      <p:sp>
        <p:nvSpPr>
          <p:cNvPr id="12" name="Rectangle 11"/>
          <p:cNvSpPr/>
          <p:nvPr/>
        </p:nvSpPr>
        <p:spPr>
          <a:xfrm>
            <a:off x="10174433" y="63194"/>
            <a:ext cx="1937657" cy="67137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b="1" u="sng" dirty="0">
                <a:effectLst>
                  <a:outerShdw blurRad="38100" dist="19050" dir="2700000" algn="tl">
                    <a:srgbClr val="000000">
                      <a:alpha val="40000"/>
                    </a:srgbClr>
                  </a:outerShdw>
                </a:effectLst>
              </a:rPr>
              <a:t>Key Vocabulary</a:t>
            </a:r>
          </a:p>
          <a:p>
            <a:pPr algn="ctr"/>
            <a:endParaRPr lang="en-GB" b="1" dirty="0">
              <a:effectLst>
                <a:outerShdw blurRad="38100" dist="19050" dir="2700000" algn="tl">
                  <a:srgbClr val="000000">
                    <a:alpha val="40000"/>
                  </a:srgbClr>
                </a:outerShdw>
              </a:effectLst>
            </a:endParaRPr>
          </a:p>
          <a:p>
            <a:pPr algn="ctr"/>
            <a:r>
              <a:rPr lang="en-GB" dirty="0">
                <a:effectLst>
                  <a:outerShdw blurRad="38100" dist="19050" dir="2700000" algn="tl">
                    <a:srgbClr val="000000">
                      <a:alpha val="40000"/>
                    </a:srgbClr>
                  </a:outerShdw>
                </a:effectLst>
              </a:rPr>
              <a:t>Archaeologist</a:t>
            </a:r>
          </a:p>
          <a:p>
            <a:pPr algn="ctr"/>
            <a:r>
              <a:rPr lang="en-GB" dirty="0">
                <a:effectLst>
                  <a:outerShdw blurRad="38100" dist="19050" dir="2700000" algn="tl">
                    <a:srgbClr val="000000">
                      <a:alpha val="40000"/>
                    </a:srgbClr>
                  </a:outerShdw>
                </a:effectLst>
              </a:rPr>
              <a:t>Prehistoric</a:t>
            </a:r>
          </a:p>
          <a:p>
            <a:pPr algn="ctr"/>
            <a:r>
              <a:rPr lang="en-GB" dirty="0">
                <a:effectLst>
                  <a:outerShdw blurRad="38100" dist="19050" dir="2700000" algn="tl">
                    <a:srgbClr val="000000">
                      <a:alpha val="40000"/>
                    </a:srgbClr>
                  </a:outerShdw>
                </a:effectLst>
              </a:rPr>
              <a:t>BC/AD</a:t>
            </a:r>
          </a:p>
          <a:p>
            <a:pPr algn="ctr"/>
            <a:r>
              <a:rPr lang="en-GB" dirty="0">
                <a:effectLst>
                  <a:outerShdw blurRad="38100" dist="19050" dir="2700000" algn="tl">
                    <a:srgbClr val="000000">
                      <a:alpha val="40000"/>
                    </a:srgbClr>
                  </a:outerShdw>
                </a:effectLst>
              </a:rPr>
              <a:t>Artefacts</a:t>
            </a:r>
          </a:p>
          <a:p>
            <a:pPr algn="ctr"/>
            <a:r>
              <a:rPr lang="en-GB" dirty="0">
                <a:effectLst>
                  <a:outerShdw blurRad="38100" dist="19050" dir="2700000" algn="tl">
                    <a:srgbClr val="000000">
                      <a:alpha val="40000"/>
                    </a:srgbClr>
                  </a:outerShdw>
                </a:effectLst>
              </a:rPr>
              <a:t>Neolithic</a:t>
            </a:r>
          </a:p>
          <a:p>
            <a:pPr algn="ctr"/>
            <a:r>
              <a:rPr lang="en-GB" dirty="0">
                <a:effectLst>
                  <a:outerShdw blurRad="38100" dist="19050" dir="2700000" algn="tl">
                    <a:srgbClr val="000000">
                      <a:alpha val="40000"/>
                    </a:srgbClr>
                  </a:outerShdw>
                </a:effectLst>
              </a:rPr>
              <a:t>Stonehenge</a:t>
            </a:r>
          </a:p>
          <a:p>
            <a:pPr algn="ctr"/>
            <a:r>
              <a:rPr lang="en-GB" dirty="0">
                <a:effectLst>
                  <a:outerShdw blurRad="38100" dist="19050" dir="2700000" algn="tl">
                    <a:srgbClr val="000000">
                      <a:alpha val="40000"/>
                    </a:srgbClr>
                  </a:outerShdw>
                </a:effectLst>
              </a:rPr>
              <a:t>Iron</a:t>
            </a:r>
          </a:p>
          <a:p>
            <a:pPr algn="ctr"/>
            <a:r>
              <a:rPr lang="en-GB" dirty="0">
                <a:effectLst>
                  <a:outerShdw blurRad="38100" dist="19050" dir="2700000" algn="tl">
                    <a:srgbClr val="000000">
                      <a:alpha val="40000"/>
                    </a:srgbClr>
                  </a:outerShdw>
                </a:effectLst>
              </a:rPr>
              <a:t>Copper</a:t>
            </a:r>
          </a:p>
          <a:p>
            <a:pPr algn="ctr"/>
            <a:r>
              <a:rPr lang="en-GB" dirty="0">
                <a:effectLst>
                  <a:outerShdw blurRad="38100" dist="19050" dir="2700000" algn="tl">
                    <a:srgbClr val="000000">
                      <a:alpha val="40000"/>
                    </a:srgbClr>
                  </a:outerShdw>
                </a:effectLst>
              </a:rPr>
              <a:t>Tin</a:t>
            </a:r>
          </a:p>
          <a:p>
            <a:pPr algn="ctr"/>
            <a:r>
              <a:rPr lang="en-GB" dirty="0">
                <a:effectLst>
                  <a:outerShdw blurRad="38100" dist="19050" dir="2700000" algn="tl">
                    <a:srgbClr val="000000">
                      <a:alpha val="40000"/>
                    </a:srgbClr>
                  </a:outerShdw>
                </a:effectLst>
              </a:rPr>
              <a:t>Bronze</a:t>
            </a:r>
          </a:p>
          <a:p>
            <a:pPr algn="ctr"/>
            <a:r>
              <a:rPr lang="en-GB" dirty="0">
                <a:effectLst>
                  <a:outerShdw blurRad="38100" dist="19050" dir="2700000" algn="tl">
                    <a:srgbClr val="000000">
                      <a:alpha val="40000"/>
                    </a:srgbClr>
                  </a:outerShdw>
                </a:effectLst>
              </a:rPr>
              <a:t> Alloy</a:t>
            </a:r>
          </a:p>
          <a:p>
            <a:pPr algn="ctr"/>
            <a:r>
              <a:rPr lang="en-GB" dirty="0">
                <a:effectLst>
                  <a:outerShdw blurRad="38100" dist="19050" dir="2700000" algn="tl">
                    <a:srgbClr val="000000">
                      <a:alpha val="40000"/>
                    </a:srgbClr>
                  </a:outerShdw>
                </a:effectLst>
              </a:rPr>
              <a:t>Chronological</a:t>
            </a:r>
          </a:p>
          <a:p>
            <a:pPr algn="ctr"/>
            <a:r>
              <a:rPr lang="en-GB" dirty="0">
                <a:effectLst>
                  <a:outerShdw blurRad="38100" dist="19050" dir="2700000" algn="tl">
                    <a:srgbClr val="000000">
                      <a:alpha val="40000"/>
                    </a:srgbClr>
                  </a:outerShdw>
                </a:effectLst>
              </a:rPr>
              <a:t>Spear</a:t>
            </a:r>
          </a:p>
          <a:p>
            <a:pPr algn="ctr"/>
            <a:r>
              <a:rPr lang="en-GB" dirty="0">
                <a:effectLst>
                  <a:outerShdw blurRad="38100" dist="19050" dir="2700000" algn="tl">
                    <a:srgbClr val="000000">
                      <a:alpha val="40000"/>
                    </a:srgbClr>
                  </a:outerShdw>
                </a:effectLst>
              </a:rPr>
              <a:t>Weapons</a:t>
            </a:r>
          </a:p>
          <a:p>
            <a:pPr algn="ctr"/>
            <a:r>
              <a:rPr lang="en-GB" dirty="0">
                <a:effectLst>
                  <a:outerShdw blurRad="38100" dist="19050" dir="2700000" algn="tl">
                    <a:srgbClr val="000000">
                      <a:alpha val="40000"/>
                    </a:srgbClr>
                  </a:outerShdw>
                </a:effectLst>
              </a:rPr>
              <a:t>Tools</a:t>
            </a:r>
          </a:p>
          <a:p>
            <a:pPr algn="ctr"/>
            <a:r>
              <a:rPr lang="en-GB" dirty="0">
                <a:effectLst>
                  <a:outerShdw blurRad="38100" dist="19050" dir="2700000" algn="tl">
                    <a:srgbClr val="000000">
                      <a:alpha val="40000"/>
                    </a:srgbClr>
                  </a:outerShdw>
                </a:effectLst>
              </a:rPr>
              <a:t>Celt</a:t>
            </a:r>
          </a:p>
          <a:p>
            <a:pPr algn="ctr"/>
            <a:r>
              <a:rPr lang="en-GB" dirty="0">
                <a:effectLst>
                  <a:outerShdw blurRad="38100" dist="19050" dir="2700000" algn="tl">
                    <a:srgbClr val="000000">
                      <a:alpha val="40000"/>
                    </a:srgbClr>
                  </a:outerShdw>
                </a:effectLst>
              </a:rPr>
              <a:t>Roman</a:t>
            </a:r>
          </a:p>
          <a:p>
            <a:pPr algn="ctr"/>
            <a:r>
              <a:rPr lang="en-GB" dirty="0">
                <a:effectLst>
                  <a:outerShdw blurRad="38100" dist="19050" dir="2700000" algn="tl">
                    <a:srgbClr val="000000">
                      <a:alpha val="40000"/>
                    </a:srgbClr>
                  </a:outerShdw>
                </a:effectLst>
              </a:rPr>
              <a:t>Boudicca</a:t>
            </a:r>
          </a:p>
          <a:p>
            <a:pPr algn="ctr"/>
            <a:r>
              <a:rPr lang="en-GB" dirty="0">
                <a:effectLst>
                  <a:outerShdw blurRad="38100" dist="19050" dir="2700000" algn="tl">
                    <a:srgbClr val="000000">
                      <a:alpha val="40000"/>
                    </a:srgbClr>
                  </a:outerShdw>
                </a:effectLst>
              </a:rPr>
              <a:t>Source</a:t>
            </a:r>
          </a:p>
          <a:p>
            <a:pPr algn="ctr"/>
            <a:r>
              <a:rPr lang="en-GB" dirty="0">
                <a:effectLst>
                  <a:outerShdw blurRad="38100" dist="19050" dir="2700000" algn="tl">
                    <a:srgbClr val="000000">
                      <a:alpha val="40000"/>
                    </a:srgbClr>
                  </a:outerShdw>
                </a:effectLst>
              </a:rPr>
              <a:t>Evaluate</a:t>
            </a:r>
          </a:p>
          <a:p>
            <a:pPr algn="ctr"/>
            <a:r>
              <a:rPr lang="en-GB" dirty="0">
                <a:effectLst>
                  <a:outerShdw blurRad="38100" dist="19050" dir="2700000" algn="tl">
                    <a:srgbClr val="000000">
                      <a:alpha val="40000"/>
                    </a:srgbClr>
                  </a:outerShdw>
                </a:effectLst>
              </a:rPr>
              <a:t>Invasion</a:t>
            </a:r>
          </a:p>
        </p:txBody>
      </p:sp>
      <p:sp>
        <p:nvSpPr>
          <p:cNvPr id="13" name="Rectangle 12">
            <a:extLst>
              <a:ext uri="{FF2B5EF4-FFF2-40B4-BE49-F238E27FC236}">
                <a16:creationId xmlns:a16="http://schemas.microsoft.com/office/drawing/2014/main" id="{3D926288-AE5F-4024-B47B-AF05AB25A75A}"/>
              </a:ext>
            </a:extLst>
          </p:cNvPr>
          <p:cNvSpPr/>
          <p:nvPr/>
        </p:nvSpPr>
        <p:spPr>
          <a:xfrm>
            <a:off x="5466815" y="63194"/>
            <a:ext cx="4623476" cy="43397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1500" b="1" u="sng" dirty="0">
                <a:solidFill>
                  <a:schemeClr val="bg1"/>
                </a:solidFill>
              </a:rPr>
              <a:t>Historical Skills</a:t>
            </a:r>
          </a:p>
          <a:p>
            <a:pPr marL="285750" indent="-285750">
              <a:buFont typeface="Arial" panose="020B0604020202020204" pitchFamily="34" charset="0"/>
              <a:buChar char="•"/>
            </a:pPr>
            <a:r>
              <a:rPr lang="en-US" sz="1500" dirty="0">
                <a:solidFill>
                  <a:schemeClr val="bg1"/>
                </a:solidFill>
              </a:rPr>
              <a:t>Know and understand the history of Britain from the earliest times to modern history.</a:t>
            </a:r>
          </a:p>
          <a:p>
            <a:pPr marL="285750" indent="-285750">
              <a:buFont typeface="Arial" panose="020B0604020202020204" pitchFamily="34" charset="0"/>
              <a:buChar char="•"/>
            </a:pPr>
            <a:r>
              <a:rPr lang="en-US" sz="1500" dirty="0">
                <a:solidFill>
                  <a:schemeClr val="bg1"/>
                </a:solidFill>
              </a:rPr>
              <a:t>K</a:t>
            </a:r>
            <a:r>
              <a:rPr lang="en-GB" sz="1500" dirty="0"/>
              <a:t>now and understand how Britain has been influenced by the wider world.</a:t>
            </a:r>
          </a:p>
          <a:p>
            <a:pPr marL="285750" indent="-285750">
              <a:buFont typeface="Arial" panose="020B0604020202020204" pitchFamily="34" charset="0"/>
              <a:buChar char="•"/>
            </a:pPr>
            <a:r>
              <a:rPr lang="en-GB" sz="1500" dirty="0"/>
              <a:t>Understand methods of historical enquiry, including how evidence is used to make historical claims.</a:t>
            </a:r>
          </a:p>
          <a:p>
            <a:pPr marL="285750" indent="-285750">
              <a:buFont typeface="Arial" panose="020B0604020202020204" pitchFamily="34" charset="0"/>
              <a:buChar char="•"/>
            </a:pPr>
            <a:r>
              <a:rPr lang="en-US" sz="1500" dirty="0">
                <a:solidFill>
                  <a:schemeClr val="bg1"/>
                </a:solidFill>
              </a:rPr>
              <a:t>Understand historical concepts such as continuity and change, similarity, difference and significance, using them to make connections, evaluate changes and create their own structured accounts.</a:t>
            </a:r>
          </a:p>
          <a:p>
            <a:pPr marL="285750" indent="-285750">
              <a:buFont typeface="Arial" panose="020B0604020202020204" pitchFamily="34" charset="0"/>
              <a:buChar char="•"/>
            </a:pPr>
            <a:r>
              <a:rPr lang="en-US" sz="1500" dirty="0">
                <a:solidFill>
                  <a:schemeClr val="bg1"/>
                </a:solidFill>
              </a:rPr>
              <a:t>Gain historical perspective by </a:t>
            </a:r>
            <a:r>
              <a:rPr lang="en-GB" sz="1500" dirty="0">
                <a:solidFill>
                  <a:schemeClr val="bg1"/>
                </a:solidFill>
              </a:rPr>
              <a:t>placing their growing knowledge into different contexts, understanding the connections between local, regional, national and international history.</a:t>
            </a:r>
            <a:endParaRPr lang="en-US" sz="1500" dirty="0">
              <a:solidFill>
                <a:schemeClr val="bg1"/>
              </a:solidFill>
            </a:endParaRPr>
          </a:p>
        </p:txBody>
      </p:sp>
      <p:sp>
        <p:nvSpPr>
          <p:cNvPr id="14" name="TextBox 13">
            <a:extLst>
              <a:ext uri="{FF2B5EF4-FFF2-40B4-BE49-F238E27FC236}">
                <a16:creationId xmlns:a16="http://schemas.microsoft.com/office/drawing/2014/main" id="{33A74D5F-4D04-4601-A335-04BB023D9B98}"/>
              </a:ext>
            </a:extLst>
          </p:cNvPr>
          <p:cNvSpPr txBox="1"/>
          <p:nvPr/>
        </p:nvSpPr>
        <p:spPr>
          <a:xfrm>
            <a:off x="6228276" y="6217699"/>
            <a:ext cx="2259864" cy="369332"/>
          </a:xfrm>
          <a:prstGeom prst="rect">
            <a:avLst/>
          </a:prstGeom>
          <a:noFill/>
        </p:spPr>
        <p:txBody>
          <a:bodyPr wrap="square" rtlCol="0">
            <a:spAutoFit/>
          </a:bodyPr>
          <a:lstStyle/>
          <a:p>
            <a:pPr algn="r"/>
            <a:r>
              <a:rPr lang="en-US" dirty="0"/>
              <a:t>Boudicca</a:t>
            </a:r>
            <a:endParaRPr lang="en-GB" dirty="0"/>
          </a:p>
        </p:txBody>
      </p:sp>
      <p:sp>
        <p:nvSpPr>
          <p:cNvPr id="15" name="Rectangle 14">
            <a:extLst>
              <a:ext uri="{FF2B5EF4-FFF2-40B4-BE49-F238E27FC236}">
                <a16:creationId xmlns:a16="http://schemas.microsoft.com/office/drawing/2014/main" id="{A9976DA8-1F9F-48FA-94E1-7FC6D733E768}"/>
              </a:ext>
            </a:extLst>
          </p:cNvPr>
          <p:cNvSpPr/>
          <p:nvPr/>
        </p:nvSpPr>
        <p:spPr>
          <a:xfrm>
            <a:off x="5529564" y="4468438"/>
            <a:ext cx="2874433" cy="16904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6" name="Picture 15">
            <a:extLst>
              <a:ext uri="{FF2B5EF4-FFF2-40B4-BE49-F238E27FC236}">
                <a16:creationId xmlns:a16="http://schemas.microsoft.com/office/drawing/2014/main" id="{B9383131-14A2-4AF4-8F42-D5A24AE4EE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8140" y="4468438"/>
            <a:ext cx="1602151" cy="2308554"/>
          </a:xfrm>
          <a:prstGeom prst="rect">
            <a:avLst/>
          </a:prstGeom>
          <a:ln w="63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90945721-BB2F-462D-A157-DE228DE3E73B}"/>
              </a:ext>
            </a:extLst>
          </p:cNvPr>
          <p:cNvSpPr/>
          <p:nvPr/>
        </p:nvSpPr>
        <p:spPr>
          <a:xfrm>
            <a:off x="5529564" y="4527211"/>
            <a:ext cx="2823921" cy="1477328"/>
          </a:xfrm>
          <a:prstGeom prst="rect">
            <a:avLst/>
          </a:prstGeom>
        </p:spPr>
        <p:txBody>
          <a:bodyPr wrap="square">
            <a:spAutoFit/>
          </a:bodyPr>
          <a:lstStyle/>
          <a:p>
            <a:r>
              <a:rPr lang="en-US" b="1" u="sng" dirty="0">
                <a:solidFill>
                  <a:schemeClr val="bg1"/>
                </a:solidFill>
              </a:rPr>
              <a:t>Famous people studied</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Boudicca</a:t>
            </a:r>
          </a:p>
          <a:p>
            <a:pPr marL="285750" indent="-285750">
              <a:buFont typeface="Arial" panose="020B0604020202020204" pitchFamily="34" charset="0"/>
              <a:buChar char="•"/>
            </a:pPr>
            <a:r>
              <a:rPr lang="en-US" dirty="0">
                <a:solidFill>
                  <a:schemeClr val="bg1"/>
                </a:solidFill>
              </a:rPr>
              <a:t>Suetonius</a:t>
            </a:r>
          </a:p>
          <a:p>
            <a:pPr marL="285750" indent="-285750">
              <a:buFont typeface="Arial" panose="020B0604020202020204" pitchFamily="34" charset="0"/>
              <a:buChar char="•"/>
            </a:pPr>
            <a:r>
              <a:rPr lang="en-US" dirty="0">
                <a:solidFill>
                  <a:schemeClr val="bg1"/>
                </a:solidFill>
              </a:rPr>
              <a:t>Tacitus</a:t>
            </a:r>
          </a:p>
        </p:txBody>
      </p:sp>
    </p:spTree>
    <p:extLst>
      <p:ext uri="{BB962C8B-B14F-4D97-AF65-F5344CB8AC3E}">
        <p14:creationId xmlns:p14="http://schemas.microsoft.com/office/powerpoint/2010/main" val="3993670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74" y="6084166"/>
            <a:ext cx="6096000" cy="369332"/>
          </a:xfrm>
          <a:prstGeom prst="rect">
            <a:avLst/>
          </a:prstGeom>
        </p:spPr>
        <p:txBody>
          <a:bodyPr>
            <a:spAutoFit/>
          </a:bodyPr>
          <a:lstStyle/>
          <a:p>
            <a:endParaRPr lang="en-GB" dirty="0"/>
          </a:p>
        </p:txBody>
      </p:sp>
      <p:sp>
        <p:nvSpPr>
          <p:cNvPr id="6" name="Rectangle 5"/>
          <p:cNvSpPr/>
          <p:nvPr/>
        </p:nvSpPr>
        <p:spPr>
          <a:xfrm>
            <a:off x="9036292" y="-52251"/>
            <a:ext cx="3141489" cy="421975"/>
          </a:xfrm>
          <a:prstGeom prst="rect">
            <a:avLst/>
          </a:prstGeom>
        </p:spPr>
        <p:txBody>
          <a:bodyPr wrap="square">
            <a:spAutoFit/>
          </a:bodyPr>
          <a:lstStyle/>
          <a:p>
            <a:pPr>
              <a:lnSpc>
                <a:spcPct val="119000"/>
              </a:lnSpc>
              <a:spcAft>
                <a:spcPts val="600"/>
              </a:spcAft>
            </a:pPr>
            <a:r>
              <a:rPr lang="en-GB" kern="1400" dirty="0">
                <a:solidFill>
                  <a:srgbClr val="000000"/>
                </a:solidFill>
                <a:latin typeface="Calibri" panose="020F0502020204030204" pitchFamily="34" charset="0"/>
              </a:rPr>
              <a:t> </a:t>
            </a:r>
          </a:p>
        </p:txBody>
      </p:sp>
      <p:pic>
        <p:nvPicPr>
          <p:cNvPr id="2" name="Picture 1">
            <a:extLst>
              <a:ext uri="{FF2B5EF4-FFF2-40B4-BE49-F238E27FC236}">
                <a16:creationId xmlns:a16="http://schemas.microsoft.com/office/drawing/2014/main" id="{D26169DE-219C-46F3-901E-103DD3F16803}"/>
              </a:ext>
            </a:extLst>
          </p:cNvPr>
          <p:cNvPicPr>
            <a:picLocks noChangeAspect="1"/>
          </p:cNvPicPr>
          <p:nvPr/>
        </p:nvPicPr>
        <p:blipFill>
          <a:blip r:embed="rId2"/>
          <a:stretch>
            <a:fillRect/>
          </a:stretch>
        </p:blipFill>
        <p:spPr>
          <a:xfrm>
            <a:off x="53091" y="23596"/>
            <a:ext cx="9079107" cy="679563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5">
            <a:extLst>
              <a:ext uri="{FF2B5EF4-FFF2-40B4-BE49-F238E27FC236}">
                <a16:creationId xmlns:a16="http://schemas.microsoft.com/office/drawing/2014/main" id="{879E4DA5-1FDC-4647-A317-C1CDB21944C4}"/>
              </a:ext>
            </a:extLst>
          </p:cNvPr>
          <p:cNvSpPr>
            <a:spLocks noChangeArrowheads="1"/>
          </p:cNvSpPr>
          <p:nvPr/>
        </p:nvSpPr>
        <p:spPr bwMode="auto">
          <a:xfrm flipV="1">
            <a:off x="8935345" y="457198"/>
            <a:ext cx="272174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3076" name="Picture 4">
            <a:extLst>
              <a:ext uri="{FF2B5EF4-FFF2-40B4-BE49-F238E27FC236}">
                <a16:creationId xmlns:a16="http://schemas.microsoft.com/office/drawing/2014/main" id="{3579D35F-1BCC-45E2-867F-3B8027AF01F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flipV="1">
            <a:off x="1945316" y="2859087"/>
            <a:ext cx="572459" cy="4571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A8616401-D55A-4F57-8CE1-4A56E3BEF460}"/>
              </a:ext>
            </a:extLst>
          </p:cNvPr>
          <p:cNvGrpSpPr/>
          <p:nvPr/>
        </p:nvGrpSpPr>
        <p:grpSpPr>
          <a:xfrm>
            <a:off x="9229243" y="17697"/>
            <a:ext cx="2915192" cy="6795631"/>
            <a:chOff x="9252839" y="0"/>
            <a:chExt cx="2924942" cy="6818359"/>
          </a:xfrm>
        </p:grpSpPr>
        <p:sp>
          <p:nvSpPr>
            <p:cNvPr id="8" name="Rectangle 7">
              <a:extLst>
                <a:ext uri="{FF2B5EF4-FFF2-40B4-BE49-F238E27FC236}">
                  <a16:creationId xmlns:a16="http://schemas.microsoft.com/office/drawing/2014/main" id="{267A67EE-CBA1-4E59-A51E-3D908FEEF40D}"/>
                </a:ext>
              </a:extLst>
            </p:cNvPr>
            <p:cNvSpPr/>
            <p:nvPr/>
          </p:nvSpPr>
          <p:spPr>
            <a:xfrm>
              <a:off x="9252839" y="0"/>
              <a:ext cx="2924942" cy="681835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a:extLst>
                <a:ext uri="{FF2B5EF4-FFF2-40B4-BE49-F238E27FC236}">
                  <a16:creationId xmlns:a16="http://schemas.microsoft.com/office/drawing/2014/main" id="{D72EB42D-B316-49C6-8F4A-36C783AF345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584751" y="12604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BA248F6-302E-47EA-A5BC-E16390E232A6}"/>
                </a:ext>
              </a:extLst>
            </p:cNvPr>
            <p:cNvSpPr>
              <a:spLocks noChangeArrowheads="1"/>
            </p:cNvSpPr>
            <p:nvPr/>
          </p:nvSpPr>
          <p:spPr bwMode="auto">
            <a:xfrm>
              <a:off x="9309237" y="2432543"/>
              <a:ext cx="2778542"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Spotlight: AD 61 </a:t>
              </a:r>
              <a:r>
                <a:rPr kumimoji="0" lang="en-GB" altLang="en-US" sz="2000" b="0" i="1"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Boudicca leads a rebellion against Roman forces in Britain</a:t>
              </a:r>
              <a:endParaRPr kumimoji="0" lang="en-GB" altLang="en-US" sz="500" b="0" i="1" u="none" strike="noStrike" cap="none" normalizeH="0" baseline="0" dirty="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When her husband, King </a:t>
              </a:r>
              <a:r>
                <a:rPr kumimoji="0" lang="en-GB" altLang="en-US" sz="1400" b="0" i="0" u="none" strike="noStrike" cap="none" normalizeH="0" baseline="0" dirty="0" err="1">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Prasutagus</a:t>
              </a:r>
              <a:r>
                <a:rPr kumimoji="0" lang="en-GB" altLang="en-US" sz="1400" b="0" i="0" u="none" strike="noStrike" cap="none" normalizeH="0" baseline="0" dirty="0">
                  <a:ln>
                    <a:noFill/>
                  </a:ln>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dies, Boudicca, Queen of the Iceni tribe is beaten and humiliated by Roman soldiers because she refuses to give up her lands. She raises an army of Celts and quickly takes 3 Roman cities. She then marches her army north and the Romans catch up with her. Her army is defeated. Boudicca poisons herself rather than face death at the hands of the Romans.</a:t>
              </a: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32925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76" y="0"/>
            <a:ext cx="5272597" cy="1323439"/>
          </a:xfrm>
          <a:prstGeom prst="rect">
            <a:avLst/>
          </a:prstGeom>
        </p:spPr>
        <p:txBody>
          <a:bodyPr wrap="none">
            <a:spAutoFit/>
          </a:bodyPr>
          <a:lstStyle/>
          <a:p>
            <a:r>
              <a:rPr lang="en-GB" sz="4000" b="1" dirty="0"/>
              <a:t>Year 3 Summer Term</a:t>
            </a:r>
          </a:p>
          <a:p>
            <a:r>
              <a:rPr lang="en-GB" sz="4000" b="1" dirty="0"/>
              <a:t>Ancient Egypt </a:t>
            </a:r>
            <a:endParaRPr lang="en-GB" sz="4000" dirty="0"/>
          </a:p>
        </p:txBody>
      </p:sp>
      <p:sp>
        <p:nvSpPr>
          <p:cNvPr id="5" name="Rectangle 4"/>
          <p:cNvSpPr/>
          <p:nvPr/>
        </p:nvSpPr>
        <p:spPr>
          <a:xfrm>
            <a:off x="214578" y="1620134"/>
            <a:ext cx="6096000" cy="348685"/>
          </a:xfrm>
          <a:prstGeom prst="rect">
            <a:avLst/>
          </a:prstGeom>
        </p:spPr>
        <p:txBody>
          <a:bodyPr>
            <a:spAutoFit/>
          </a:bodyPr>
          <a:lstStyle/>
          <a:p>
            <a:pPr>
              <a:lnSpc>
                <a:spcPct val="119000"/>
              </a:lnSpc>
              <a:spcAft>
                <a:spcPts val="600"/>
              </a:spcAft>
            </a:pPr>
            <a:r>
              <a:rPr lang="en-GB" sz="1400" kern="1400" dirty="0">
                <a:solidFill>
                  <a:srgbClr val="000000"/>
                </a:solidFill>
                <a:latin typeface="Calibri" panose="020F0502020204030204" pitchFamily="34" charset="0"/>
              </a:rPr>
              <a:t> </a:t>
            </a:r>
            <a:endParaRPr lang="en-GB" sz="1400" kern="1400" dirty="0">
              <a:ln>
                <a:noFill/>
              </a:ln>
              <a:solidFill>
                <a:srgbClr val="000000"/>
              </a:solidFill>
              <a:effectLst/>
              <a:latin typeface="Calibri" panose="020F0502020204030204" pitchFamily="34" charset="0"/>
            </a:endParaRPr>
          </a:p>
        </p:txBody>
      </p:sp>
      <p:sp>
        <p:nvSpPr>
          <p:cNvPr id="6" name="Rectangle 5"/>
          <p:cNvSpPr/>
          <p:nvPr/>
        </p:nvSpPr>
        <p:spPr>
          <a:xfrm>
            <a:off x="92379" y="1325038"/>
            <a:ext cx="5272597" cy="54798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nSpc>
                <a:spcPct val="119000"/>
              </a:lnSpc>
              <a:spcAft>
                <a:spcPts val="600"/>
              </a:spcAft>
            </a:pPr>
            <a:r>
              <a:rPr lang="en-GB" sz="1600" b="1" u="sng" kern="1400" dirty="0">
                <a:solidFill>
                  <a:srgbClr val="000000"/>
                </a:solidFill>
                <a:latin typeface="Century Gothic" panose="020B0502020202020204" pitchFamily="34" charset="0"/>
              </a:rPr>
              <a:t>Unit overview </a:t>
            </a:r>
          </a:p>
          <a:p>
            <a:pPr>
              <a:lnSpc>
                <a:spcPct val="119000"/>
              </a:lnSpc>
              <a:spcAft>
                <a:spcPts val="600"/>
              </a:spcAft>
            </a:pPr>
            <a:r>
              <a:rPr lang="en-GB" sz="1600" kern="1400" dirty="0">
                <a:solidFill>
                  <a:srgbClr val="000000"/>
                </a:solidFill>
                <a:latin typeface="Century Gothic" panose="020B0502020202020204" pitchFamily="34" charset="0"/>
              </a:rPr>
              <a:t>The children will learn about:</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When the Ancient Egyptians lived and how to understand the difference between BC and AD.</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Where they lived and why most Egyptians still live near the Nile.</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What they wore, how they farmed and how they lived.</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What they believed in.</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Who the Pharaohs were, particularly Tutankhamun and Cleopatra.</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How they wrote.</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How they preserved people as mummies.</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How Tutankhamun’s tomb was discovered.</a:t>
            </a:r>
          </a:p>
          <a:p>
            <a:pPr marL="285750" indent="-285750">
              <a:lnSpc>
                <a:spcPct val="119000"/>
              </a:lnSpc>
              <a:spcAft>
                <a:spcPts val="600"/>
              </a:spcAft>
              <a:buFont typeface="Arial" panose="020B0604020202020204" pitchFamily="34" charset="0"/>
              <a:buChar char="•"/>
            </a:pPr>
            <a:r>
              <a:rPr lang="en-GB" sz="1600" kern="1400" dirty="0">
                <a:solidFill>
                  <a:srgbClr val="000000"/>
                </a:solidFill>
                <a:latin typeface="Century Gothic" panose="020B0502020202020204" pitchFamily="34" charset="0"/>
              </a:rPr>
              <a:t>How we used the discovery of the Rosetta Stone to understand Egyptian writing.</a:t>
            </a:r>
          </a:p>
        </p:txBody>
      </p:sp>
      <p:sp>
        <p:nvSpPr>
          <p:cNvPr id="12" name="Rectangle 11"/>
          <p:cNvSpPr/>
          <p:nvPr/>
        </p:nvSpPr>
        <p:spPr>
          <a:xfrm>
            <a:off x="10174433" y="63194"/>
            <a:ext cx="1936631" cy="67316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b="1" u="sng" dirty="0">
                <a:effectLst>
                  <a:outerShdw blurRad="38100" dist="19050" dir="2700000" algn="tl">
                    <a:srgbClr val="000000">
                      <a:alpha val="40000"/>
                    </a:srgbClr>
                  </a:outerShdw>
                </a:effectLst>
              </a:rPr>
              <a:t>Key Vocabulary</a:t>
            </a:r>
          </a:p>
          <a:p>
            <a:pPr algn="ctr"/>
            <a:endParaRPr lang="en-GB" b="1" dirty="0">
              <a:effectLst>
                <a:outerShdw blurRad="38100" dist="19050" dir="2700000" algn="tl">
                  <a:srgbClr val="000000">
                    <a:alpha val="40000"/>
                  </a:srgbClr>
                </a:outerShdw>
              </a:effectLst>
            </a:endParaRPr>
          </a:p>
          <a:p>
            <a:pPr algn="ctr"/>
            <a:r>
              <a:rPr lang="en-GB" dirty="0">
                <a:effectLst>
                  <a:outerShdw blurRad="38100" dist="19050" dir="2700000" algn="tl">
                    <a:srgbClr val="000000">
                      <a:alpha val="40000"/>
                    </a:srgbClr>
                  </a:outerShdw>
                </a:effectLst>
              </a:rPr>
              <a:t>Egypt</a:t>
            </a:r>
          </a:p>
          <a:p>
            <a:pPr algn="ctr"/>
            <a:r>
              <a:rPr lang="en-GB" dirty="0">
                <a:effectLst>
                  <a:outerShdw blurRad="38100" dist="19050" dir="2700000" algn="tl">
                    <a:srgbClr val="000000">
                      <a:alpha val="40000"/>
                    </a:srgbClr>
                  </a:outerShdw>
                </a:effectLst>
              </a:rPr>
              <a:t>Nile </a:t>
            </a:r>
          </a:p>
          <a:p>
            <a:pPr algn="ctr"/>
            <a:r>
              <a:rPr lang="en-GB" dirty="0">
                <a:effectLst>
                  <a:outerShdw blurRad="38100" dist="19050" dir="2700000" algn="tl">
                    <a:srgbClr val="000000">
                      <a:alpha val="40000"/>
                    </a:srgbClr>
                  </a:outerShdw>
                </a:effectLst>
              </a:rPr>
              <a:t>Pyramid</a:t>
            </a:r>
          </a:p>
          <a:p>
            <a:pPr algn="ctr"/>
            <a:r>
              <a:rPr lang="en-GB" dirty="0">
                <a:effectLst>
                  <a:outerShdw blurRad="38100" dist="19050" dir="2700000" algn="tl">
                    <a:srgbClr val="000000">
                      <a:alpha val="40000"/>
                    </a:srgbClr>
                  </a:outerShdw>
                </a:effectLst>
              </a:rPr>
              <a:t>Tomb </a:t>
            </a:r>
          </a:p>
          <a:p>
            <a:pPr algn="ctr"/>
            <a:r>
              <a:rPr lang="en-GB" dirty="0">
                <a:effectLst>
                  <a:outerShdw blurRad="38100" dist="19050" dir="2700000" algn="tl">
                    <a:srgbClr val="000000">
                      <a:alpha val="40000"/>
                    </a:srgbClr>
                  </a:outerShdw>
                </a:effectLst>
              </a:rPr>
              <a:t>Pharaoh</a:t>
            </a:r>
          </a:p>
          <a:p>
            <a:pPr algn="ctr"/>
            <a:r>
              <a:rPr lang="en-GB" dirty="0">
                <a:effectLst>
                  <a:outerShdw blurRad="38100" dist="19050" dir="2700000" algn="tl">
                    <a:srgbClr val="000000">
                      <a:alpha val="40000"/>
                    </a:srgbClr>
                  </a:outerShdw>
                </a:effectLst>
              </a:rPr>
              <a:t>Hieroglyphics</a:t>
            </a:r>
          </a:p>
          <a:p>
            <a:pPr algn="ctr"/>
            <a:r>
              <a:rPr lang="en-GB" dirty="0">
                <a:effectLst>
                  <a:outerShdw blurRad="38100" dist="19050" dir="2700000" algn="tl">
                    <a:srgbClr val="000000">
                      <a:alpha val="40000"/>
                    </a:srgbClr>
                  </a:outerShdw>
                </a:effectLst>
              </a:rPr>
              <a:t>Mummy</a:t>
            </a:r>
          </a:p>
          <a:p>
            <a:pPr algn="ctr"/>
            <a:r>
              <a:rPr lang="en-GB" dirty="0">
                <a:effectLst>
                  <a:outerShdw blurRad="38100" dist="19050" dir="2700000" algn="tl">
                    <a:srgbClr val="000000">
                      <a:alpha val="40000"/>
                    </a:srgbClr>
                  </a:outerShdw>
                </a:effectLst>
              </a:rPr>
              <a:t>Ancient</a:t>
            </a:r>
          </a:p>
          <a:p>
            <a:pPr algn="ctr"/>
            <a:r>
              <a:rPr lang="en-GB" dirty="0">
                <a:effectLst>
                  <a:outerShdw blurRad="38100" dist="19050" dir="2700000" algn="tl">
                    <a:srgbClr val="000000">
                      <a:alpha val="40000"/>
                    </a:srgbClr>
                  </a:outerShdw>
                </a:effectLst>
              </a:rPr>
              <a:t>Civilisation</a:t>
            </a:r>
          </a:p>
          <a:p>
            <a:pPr algn="ctr"/>
            <a:r>
              <a:rPr lang="en-GB" dirty="0">
                <a:effectLst>
                  <a:outerShdw blurRad="38100" dist="19050" dir="2700000" algn="tl">
                    <a:srgbClr val="000000">
                      <a:alpha val="40000"/>
                    </a:srgbClr>
                  </a:outerShdw>
                </a:effectLst>
              </a:rPr>
              <a:t>Artefact</a:t>
            </a:r>
          </a:p>
          <a:p>
            <a:pPr algn="ctr"/>
            <a:r>
              <a:rPr lang="en-GB" dirty="0">
                <a:effectLst>
                  <a:outerShdw blurRad="38100" dist="19050" dir="2700000" algn="tl">
                    <a:srgbClr val="000000">
                      <a:alpha val="40000"/>
                    </a:srgbClr>
                  </a:outerShdw>
                </a:effectLst>
              </a:rPr>
              <a:t>Religion</a:t>
            </a:r>
          </a:p>
          <a:p>
            <a:pPr algn="ctr"/>
            <a:r>
              <a:rPr lang="en-GB" dirty="0">
                <a:effectLst>
                  <a:outerShdw blurRad="38100" dist="19050" dir="2700000" algn="tl">
                    <a:srgbClr val="000000">
                      <a:alpha val="40000"/>
                    </a:srgbClr>
                  </a:outerShdw>
                </a:effectLst>
              </a:rPr>
              <a:t>Archaeology</a:t>
            </a:r>
          </a:p>
          <a:p>
            <a:pPr algn="ctr"/>
            <a:r>
              <a:rPr lang="en-GB" dirty="0">
                <a:effectLst>
                  <a:outerShdw blurRad="38100" dist="19050" dir="2700000" algn="tl">
                    <a:srgbClr val="000000">
                      <a:alpha val="40000"/>
                    </a:srgbClr>
                  </a:outerShdw>
                </a:effectLst>
              </a:rPr>
              <a:t>Tomb</a:t>
            </a:r>
          </a:p>
          <a:p>
            <a:pPr algn="ctr"/>
            <a:r>
              <a:rPr lang="en-GB" dirty="0">
                <a:effectLst>
                  <a:outerShdw blurRad="38100" dist="19050" dir="2700000" algn="tl">
                    <a:srgbClr val="000000">
                      <a:alpha val="40000"/>
                    </a:srgbClr>
                  </a:outerShdw>
                </a:effectLst>
              </a:rPr>
              <a:t>Sarcophagus</a:t>
            </a:r>
          </a:p>
          <a:p>
            <a:pPr algn="ctr"/>
            <a:r>
              <a:rPr lang="en-GB" dirty="0">
                <a:effectLst>
                  <a:outerShdw blurRad="38100" dist="19050" dir="2700000" algn="tl">
                    <a:srgbClr val="000000">
                      <a:alpha val="40000"/>
                    </a:srgbClr>
                  </a:outerShdw>
                </a:effectLst>
              </a:rPr>
              <a:t>Desert</a:t>
            </a:r>
          </a:p>
          <a:p>
            <a:pPr algn="ctr"/>
            <a:r>
              <a:rPr lang="en-GB" dirty="0">
                <a:effectLst>
                  <a:outerShdw blurRad="38100" dist="19050" dir="2700000" algn="tl">
                    <a:srgbClr val="000000">
                      <a:alpha val="40000"/>
                    </a:srgbClr>
                  </a:outerShdw>
                </a:effectLst>
              </a:rPr>
              <a:t>Burial</a:t>
            </a:r>
          </a:p>
          <a:p>
            <a:pPr algn="ctr"/>
            <a:r>
              <a:rPr lang="en-GB" dirty="0">
                <a:effectLst>
                  <a:outerShdw blurRad="38100" dist="19050" dir="2700000" algn="tl">
                    <a:srgbClr val="000000">
                      <a:alpha val="40000"/>
                    </a:srgbClr>
                  </a:outerShdw>
                </a:effectLst>
              </a:rPr>
              <a:t>Afterlife</a:t>
            </a:r>
          </a:p>
          <a:p>
            <a:pPr algn="ctr"/>
            <a:r>
              <a:rPr lang="en-GB" dirty="0">
                <a:effectLst>
                  <a:outerShdw blurRad="38100" dist="19050" dir="2700000" algn="tl">
                    <a:srgbClr val="000000">
                      <a:alpha val="40000"/>
                    </a:srgbClr>
                  </a:outerShdw>
                </a:effectLst>
              </a:rPr>
              <a:t>Canopic</a:t>
            </a:r>
          </a:p>
          <a:p>
            <a:pPr algn="ctr"/>
            <a:r>
              <a:rPr lang="en-GB" dirty="0">
                <a:effectLst>
                  <a:outerShdw blurRad="38100" dist="19050" dir="2700000" algn="tl">
                    <a:srgbClr val="000000">
                      <a:alpha val="40000"/>
                    </a:srgbClr>
                  </a:outerShdw>
                </a:effectLst>
              </a:rPr>
              <a:t>Scarab</a:t>
            </a:r>
          </a:p>
          <a:p>
            <a:pPr algn="ctr"/>
            <a:r>
              <a:rPr lang="en-GB" dirty="0">
                <a:effectLst>
                  <a:outerShdw blurRad="38100" dist="19050" dir="2700000" algn="tl">
                    <a:srgbClr val="000000">
                      <a:alpha val="40000"/>
                    </a:srgbClr>
                  </a:outerShdw>
                </a:effectLst>
              </a:rPr>
              <a:t>Linen</a:t>
            </a:r>
          </a:p>
          <a:p>
            <a:pPr algn="ctr"/>
            <a:r>
              <a:rPr lang="en-GB" dirty="0">
                <a:effectLst>
                  <a:outerShdw blurRad="38100" dist="19050" dir="2700000" algn="tl">
                    <a:srgbClr val="000000">
                      <a:alpha val="40000"/>
                    </a:srgbClr>
                  </a:outerShdw>
                </a:effectLst>
              </a:rPr>
              <a:t>Gold</a:t>
            </a:r>
            <a:endParaRPr lang="en-GB" dirty="0"/>
          </a:p>
        </p:txBody>
      </p:sp>
      <p:sp>
        <p:nvSpPr>
          <p:cNvPr id="13" name="Rectangle 12">
            <a:extLst>
              <a:ext uri="{FF2B5EF4-FFF2-40B4-BE49-F238E27FC236}">
                <a16:creationId xmlns:a16="http://schemas.microsoft.com/office/drawing/2014/main" id="{3B64DFC5-0864-4752-A974-93F2E824BF08}"/>
              </a:ext>
            </a:extLst>
          </p:cNvPr>
          <p:cNvSpPr/>
          <p:nvPr/>
        </p:nvSpPr>
        <p:spPr>
          <a:xfrm>
            <a:off x="5466815" y="63194"/>
            <a:ext cx="4623476" cy="43397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b="1" u="sng" dirty="0">
                <a:solidFill>
                  <a:schemeClr val="bg1"/>
                </a:solidFill>
              </a:rPr>
              <a:t>Historical Skills</a:t>
            </a:r>
          </a:p>
          <a:p>
            <a:pPr marL="285750" indent="-285750">
              <a:buFont typeface="Arial" panose="020B0604020202020204" pitchFamily="34" charset="0"/>
              <a:buChar char="•"/>
            </a:pPr>
            <a:r>
              <a:rPr lang="en-US" dirty="0">
                <a:solidFill>
                  <a:schemeClr val="bg1"/>
                </a:solidFill>
              </a:rPr>
              <a:t>Know and understand significant aspects of the history of the wider world.</a:t>
            </a:r>
          </a:p>
          <a:p>
            <a:pPr marL="285750" indent="-285750">
              <a:buFont typeface="Arial" panose="020B0604020202020204" pitchFamily="34" charset="0"/>
              <a:buChar char="•"/>
            </a:pPr>
            <a:r>
              <a:rPr lang="en-US" dirty="0">
                <a:solidFill>
                  <a:schemeClr val="bg1"/>
                </a:solidFill>
              </a:rPr>
              <a:t>K</a:t>
            </a:r>
            <a:r>
              <a:rPr lang="en-GB" dirty="0"/>
              <a:t>now and understand the nature of ancient civilisations.</a:t>
            </a:r>
          </a:p>
          <a:p>
            <a:pPr marL="285750" indent="-285750">
              <a:buFont typeface="Arial" panose="020B0604020202020204" pitchFamily="34" charset="0"/>
              <a:buChar char="•"/>
            </a:pPr>
            <a:r>
              <a:rPr lang="en-GB" dirty="0"/>
              <a:t>Gain and deploy a historically grounded understanding of abstract terms such as ‘empire’ and ‘civilisation’.</a:t>
            </a:r>
          </a:p>
          <a:p>
            <a:pPr marL="285750" indent="-285750">
              <a:buFont typeface="Arial" panose="020B0604020202020204" pitchFamily="34" charset="0"/>
              <a:buChar char="•"/>
            </a:pPr>
            <a:r>
              <a:rPr lang="en-US" dirty="0">
                <a:solidFill>
                  <a:schemeClr val="bg1"/>
                </a:solidFill>
              </a:rPr>
              <a:t>Understand our knowledge of the past is constructed from a range of sources</a:t>
            </a:r>
          </a:p>
          <a:p>
            <a:pPr marL="285750" indent="-285750">
              <a:buFont typeface="Arial" panose="020B0604020202020204" pitchFamily="34" charset="0"/>
              <a:buChar char="•"/>
            </a:pPr>
            <a:r>
              <a:rPr lang="en-US" dirty="0">
                <a:solidFill>
                  <a:schemeClr val="bg1"/>
                </a:solidFill>
              </a:rPr>
              <a:t>Understand how evidence is used to make historical claims.</a:t>
            </a:r>
          </a:p>
        </p:txBody>
      </p:sp>
      <p:sp>
        <p:nvSpPr>
          <p:cNvPr id="14" name="TextBox 13">
            <a:extLst>
              <a:ext uri="{FF2B5EF4-FFF2-40B4-BE49-F238E27FC236}">
                <a16:creationId xmlns:a16="http://schemas.microsoft.com/office/drawing/2014/main" id="{AD1D97CF-CB23-4990-8F21-BCA44D17C3E8}"/>
              </a:ext>
            </a:extLst>
          </p:cNvPr>
          <p:cNvSpPr txBox="1"/>
          <p:nvPr/>
        </p:nvSpPr>
        <p:spPr>
          <a:xfrm>
            <a:off x="6185428" y="6211669"/>
            <a:ext cx="2076993" cy="646331"/>
          </a:xfrm>
          <a:prstGeom prst="rect">
            <a:avLst/>
          </a:prstGeom>
          <a:noFill/>
        </p:spPr>
        <p:txBody>
          <a:bodyPr wrap="square" rtlCol="0">
            <a:spAutoFit/>
          </a:bodyPr>
          <a:lstStyle/>
          <a:p>
            <a:pPr algn="r"/>
            <a:r>
              <a:rPr lang="en-US" dirty="0"/>
              <a:t>Howard </a:t>
            </a:r>
          </a:p>
          <a:p>
            <a:pPr algn="r"/>
            <a:r>
              <a:rPr lang="en-US" dirty="0"/>
              <a:t>Carter</a:t>
            </a:r>
            <a:endParaRPr lang="en-GB" dirty="0"/>
          </a:p>
        </p:txBody>
      </p:sp>
      <p:sp>
        <p:nvSpPr>
          <p:cNvPr id="15" name="Rectangle 14">
            <a:extLst>
              <a:ext uri="{FF2B5EF4-FFF2-40B4-BE49-F238E27FC236}">
                <a16:creationId xmlns:a16="http://schemas.microsoft.com/office/drawing/2014/main" id="{4E0AD543-5EB9-4696-8EFA-BC236629003F}"/>
              </a:ext>
            </a:extLst>
          </p:cNvPr>
          <p:cNvSpPr/>
          <p:nvPr/>
        </p:nvSpPr>
        <p:spPr>
          <a:xfrm>
            <a:off x="5529565" y="4468438"/>
            <a:ext cx="2995956" cy="16800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Rectangle 15">
            <a:extLst>
              <a:ext uri="{FF2B5EF4-FFF2-40B4-BE49-F238E27FC236}">
                <a16:creationId xmlns:a16="http://schemas.microsoft.com/office/drawing/2014/main" id="{C8F11C4F-9330-4CFF-B986-DCD2443A5C63}"/>
              </a:ext>
            </a:extLst>
          </p:cNvPr>
          <p:cNvSpPr/>
          <p:nvPr/>
        </p:nvSpPr>
        <p:spPr>
          <a:xfrm>
            <a:off x="5529565" y="4527211"/>
            <a:ext cx="2855594" cy="1477328"/>
          </a:xfrm>
          <a:prstGeom prst="rect">
            <a:avLst/>
          </a:prstGeom>
        </p:spPr>
        <p:txBody>
          <a:bodyPr wrap="square">
            <a:spAutoFit/>
          </a:bodyPr>
          <a:lstStyle/>
          <a:p>
            <a:r>
              <a:rPr lang="en-US" b="1" u="sng" dirty="0">
                <a:solidFill>
                  <a:schemeClr val="bg1"/>
                </a:solidFill>
              </a:rPr>
              <a:t>Famous people studied</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Tutankhamun</a:t>
            </a:r>
          </a:p>
          <a:p>
            <a:pPr marL="285750" indent="-285750">
              <a:buFont typeface="Arial" panose="020B0604020202020204" pitchFamily="34" charset="0"/>
              <a:buChar char="•"/>
            </a:pPr>
            <a:r>
              <a:rPr lang="en-US" dirty="0">
                <a:solidFill>
                  <a:schemeClr val="bg1"/>
                </a:solidFill>
              </a:rPr>
              <a:t>Cleopatra</a:t>
            </a:r>
          </a:p>
          <a:p>
            <a:pPr marL="285750" indent="-285750">
              <a:buFont typeface="Arial" panose="020B0604020202020204" pitchFamily="34" charset="0"/>
              <a:buChar char="•"/>
            </a:pPr>
            <a:r>
              <a:rPr lang="en-US" dirty="0">
                <a:solidFill>
                  <a:schemeClr val="bg1"/>
                </a:solidFill>
              </a:rPr>
              <a:t>Howard Carter</a:t>
            </a:r>
          </a:p>
        </p:txBody>
      </p:sp>
      <p:pic>
        <p:nvPicPr>
          <p:cNvPr id="17" name="Picture 2" descr="Image result for howard carter">
            <a:extLst>
              <a:ext uri="{FF2B5EF4-FFF2-40B4-BE49-F238E27FC236}">
                <a16:creationId xmlns:a16="http://schemas.microsoft.com/office/drawing/2014/main" id="{8DE47B27-D9A8-4AC8-8F64-017E739204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2421" y="5023156"/>
            <a:ext cx="1771650" cy="177165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541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74" y="6084166"/>
            <a:ext cx="6096000" cy="369332"/>
          </a:xfrm>
          <a:prstGeom prst="rect">
            <a:avLst/>
          </a:prstGeom>
        </p:spPr>
        <p:txBody>
          <a:bodyPr>
            <a:spAutoFit/>
          </a:bodyPr>
          <a:lstStyle/>
          <a:p>
            <a:endParaRPr lang="en-GB" dirty="0"/>
          </a:p>
        </p:txBody>
      </p:sp>
      <p:sp>
        <p:nvSpPr>
          <p:cNvPr id="6" name="Rectangle 5"/>
          <p:cNvSpPr/>
          <p:nvPr/>
        </p:nvSpPr>
        <p:spPr>
          <a:xfrm>
            <a:off x="9036292" y="-52251"/>
            <a:ext cx="3141489" cy="421975"/>
          </a:xfrm>
          <a:prstGeom prst="rect">
            <a:avLst/>
          </a:prstGeom>
        </p:spPr>
        <p:txBody>
          <a:bodyPr wrap="square">
            <a:spAutoFit/>
          </a:bodyPr>
          <a:lstStyle/>
          <a:p>
            <a:pPr>
              <a:lnSpc>
                <a:spcPct val="119000"/>
              </a:lnSpc>
              <a:spcAft>
                <a:spcPts val="600"/>
              </a:spcAft>
            </a:pPr>
            <a:r>
              <a:rPr lang="en-GB" kern="1400" dirty="0">
                <a:solidFill>
                  <a:srgbClr val="000000"/>
                </a:solidFill>
                <a:latin typeface="Calibri" panose="020F0502020204030204" pitchFamily="34" charset="0"/>
              </a:rPr>
              <a:t> </a:t>
            </a:r>
          </a:p>
        </p:txBody>
      </p:sp>
      <p:grpSp>
        <p:nvGrpSpPr>
          <p:cNvPr id="17" name="Group 16">
            <a:extLst>
              <a:ext uri="{FF2B5EF4-FFF2-40B4-BE49-F238E27FC236}">
                <a16:creationId xmlns:a16="http://schemas.microsoft.com/office/drawing/2014/main" id="{CB929ECC-1693-4D51-A488-2E33D1593DDF}"/>
              </a:ext>
            </a:extLst>
          </p:cNvPr>
          <p:cNvGrpSpPr/>
          <p:nvPr/>
        </p:nvGrpSpPr>
        <p:grpSpPr>
          <a:xfrm>
            <a:off x="-6210" y="-214926"/>
            <a:ext cx="12201688" cy="2658818"/>
            <a:chOff x="14219" y="43941"/>
            <a:chExt cx="13791595" cy="3005268"/>
          </a:xfrm>
        </p:grpSpPr>
        <p:pic>
          <p:nvPicPr>
            <p:cNvPr id="10" name="Picture 9" descr="A screenshot of a cell phone&#10;&#10;Description automatically generated">
              <a:extLst>
                <a:ext uri="{FF2B5EF4-FFF2-40B4-BE49-F238E27FC236}">
                  <a16:creationId xmlns:a16="http://schemas.microsoft.com/office/drawing/2014/main" id="{D57C6DA5-6564-4B70-B4D3-F957674EDD1E}"/>
                </a:ext>
              </a:extLst>
            </p:cNvPr>
            <p:cNvPicPr>
              <a:picLocks noChangeAspect="1"/>
            </p:cNvPicPr>
            <p:nvPr/>
          </p:nvPicPr>
          <p:blipFill>
            <a:blip r:embed="rId2"/>
            <a:stretch>
              <a:fillRect/>
            </a:stretch>
          </p:blipFill>
          <p:spPr>
            <a:xfrm>
              <a:off x="14219" y="43941"/>
              <a:ext cx="4619337" cy="2991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 screenshot of a cell phone&#10;&#10;Description automatically generated">
              <a:extLst>
                <a:ext uri="{FF2B5EF4-FFF2-40B4-BE49-F238E27FC236}">
                  <a16:creationId xmlns:a16="http://schemas.microsoft.com/office/drawing/2014/main" id="{A33E9454-D751-45A8-A564-C1BB873BF8C0}"/>
                </a:ext>
              </a:extLst>
            </p:cNvPr>
            <p:cNvPicPr>
              <a:picLocks noChangeAspect="1"/>
            </p:cNvPicPr>
            <p:nvPr/>
          </p:nvPicPr>
          <p:blipFill>
            <a:blip r:embed="rId3"/>
            <a:stretch>
              <a:fillRect/>
            </a:stretch>
          </p:blipFill>
          <p:spPr>
            <a:xfrm>
              <a:off x="4487252" y="56133"/>
              <a:ext cx="4777237" cy="29930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descr="A close up of a book&#10;&#10;Description automatically generated">
              <a:extLst>
                <a:ext uri="{FF2B5EF4-FFF2-40B4-BE49-F238E27FC236}">
                  <a16:creationId xmlns:a16="http://schemas.microsoft.com/office/drawing/2014/main" id="{03BF198A-D1D3-42F8-9E0F-3F9C67818C95}"/>
                </a:ext>
              </a:extLst>
            </p:cNvPr>
            <p:cNvPicPr>
              <a:picLocks noChangeAspect="1"/>
            </p:cNvPicPr>
            <p:nvPr/>
          </p:nvPicPr>
          <p:blipFill>
            <a:blip r:embed="rId4"/>
            <a:stretch>
              <a:fillRect/>
            </a:stretch>
          </p:blipFill>
          <p:spPr>
            <a:xfrm>
              <a:off x="9133828" y="48768"/>
              <a:ext cx="4671986" cy="2991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2052" name="Picture 4" descr="Is Egypt in Africa or Asia? | Maps of World Answers">
            <a:extLst>
              <a:ext uri="{FF2B5EF4-FFF2-40B4-BE49-F238E27FC236}">
                <a16:creationId xmlns:a16="http://schemas.microsoft.com/office/drawing/2014/main" id="{4A3E45D1-D483-4130-B05C-4276C715CE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433" r="8916" b="2822"/>
          <a:stretch/>
        </p:blipFill>
        <p:spPr bwMode="auto">
          <a:xfrm>
            <a:off x="168562" y="2737305"/>
            <a:ext cx="4026547" cy="33095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54" name="Picture 6" descr="Tutankhamun | Biography, Tomb, &amp; Mummy | Britannica">
            <a:extLst>
              <a:ext uri="{FF2B5EF4-FFF2-40B4-BE49-F238E27FC236}">
                <a16:creationId xmlns:a16="http://schemas.microsoft.com/office/drawing/2014/main" id="{494CE629-21E9-4F57-88EF-F5BC64A4B2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0924" y="2606045"/>
            <a:ext cx="2366169" cy="3429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2114BAC-FE54-488C-8C99-08792F8670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92869" y="2768233"/>
            <a:ext cx="1590650" cy="34560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9AE773CF-E9C3-4B3D-8B2E-CE9140875E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63037" y="2930511"/>
            <a:ext cx="1538492" cy="32937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A233F76A-1584-4F30-AE4D-CF5AEC515C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88247" y="2060485"/>
            <a:ext cx="1590650" cy="42007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5B8C533-C0E3-4C66-95D6-A3BFF7705B4D}"/>
              </a:ext>
            </a:extLst>
          </p:cNvPr>
          <p:cNvSpPr txBox="1"/>
          <p:nvPr/>
        </p:nvSpPr>
        <p:spPr>
          <a:xfrm>
            <a:off x="7385991" y="6268832"/>
            <a:ext cx="4731283" cy="369332"/>
          </a:xfrm>
          <a:prstGeom prst="rect">
            <a:avLst/>
          </a:prstGeom>
          <a:noFill/>
        </p:spPr>
        <p:txBody>
          <a:bodyPr wrap="square" rtlCol="0">
            <a:spAutoFit/>
          </a:bodyPr>
          <a:lstStyle/>
          <a:p>
            <a:r>
              <a:rPr lang="en-GB" dirty="0"/>
              <a:t>Amun, Osiris and Anubis – Egyptian Gods</a:t>
            </a:r>
          </a:p>
        </p:txBody>
      </p:sp>
      <p:sp>
        <p:nvSpPr>
          <p:cNvPr id="26" name="TextBox 25">
            <a:extLst>
              <a:ext uri="{FF2B5EF4-FFF2-40B4-BE49-F238E27FC236}">
                <a16:creationId xmlns:a16="http://schemas.microsoft.com/office/drawing/2014/main" id="{703AC317-3C87-4CC7-9F5D-5F1F7E3DB4CB}"/>
              </a:ext>
            </a:extLst>
          </p:cNvPr>
          <p:cNvSpPr txBox="1"/>
          <p:nvPr/>
        </p:nvSpPr>
        <p:spPr>
          <a:xfrm>
            <a:off x="3526037" y="6256977"/>
            <a:ext cx="4731283" cy="369332"/>
          </a:xfrm>
          <a:prstGeom prst="rect">
            <a:avLst/>
          </a:prstGeom>
          <a:noFill/>
        </p:spPr>
        <p:txBody>
          <a:bodyPr wrap="square" rtlCol="0">
            <a:spAutoFit/>
          </a:bodyPr>
          <a:lstStyle/>
          <a:p>
            <a:pPr algn="ctr"/>
            <a:r>
              <a:rPr lang="en-GB" dirty="0"/>
              <a:t>Tutankhamun</a:t>
            </a:r>
          </a:p>
        </p:txBody>
      </p:sp>
      <p:sp>
        <p:nvSpPr>
          <p:cNvPr id="27" name="TextBox 26">
            <a:extLst>
              <a:ext uri="{FF2B5EF4-FFF2-40B4-BE49-F238E27FC236}">
                <a16:creationId xmlns:a16="http://schemas.microsoft.com/office/drawing/2014/main" id="{9344713A-F4EF-41D3-B464-F391043472F2}"/>
              </a:ext>
            </a:extLst>
          </p:cNvPr>
          <p:cNvSpPr txBox="1"/>
          <p:nvPr/>
        </p:nvSpPr>
        <p:spPr>
          <a:xfrm>
            <a:off x="0" y="6256977"/>
            <a:ext cx="4731283" cy="369332"/>
          </a:xfrm>
          <a:prstGeom prst="rect">
            <a:avLst/>
          </a:prstGeom>
          <a:noFill/>
        </p:spPr>
        <p:txBody>
          <a:bodyPr wrap="square" rtlCol="0">
            <a:spAutoFit/>
          </a:bodyPr>
          <a:lstStyle/>
          <a:p>
            <a:pPr algn="ctr"/>
            <a:r>
              <a:rPr lang="en-GB" dirty="0"/>
              <a:t>Egypt and The Nile</a:t>
            </a:r>
          </a:p>
        </p:txBody>
      </p:sp>
    </p:spTree>
    <p:extLst>
      <p:ext uri="{BB962C8B-B14F-4D97-AF65-F5344CB8AC3E}">
        <p14:creationId xmlns:p14="http://schemas.microsoft.com/office/powerpoint/2010/main" val="1128782019"/>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1758</TotalTime>
  <Words>577</Words>
  <Application>Microsoft Office PowerPoint</Application>
  <PresentationFormat>Widescreen</PresentationFormat>
  <Paragraphs>107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Slice</vt:lpstr>
      <vt:lpstr>HISTORY – Year 3  Knowledge organisers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Angela Filarowski</cp:lastModifiedBy>
  <cp:revision>106</cp:revision>
  <dcterms:created xsi:type="dcterms:W3CDTF">2020-03-19T09:43:42Z</dcterms:created>
  <dcterms:modified xsi:type="dcterms:W3CDTF">2020-07-09T12:45:31Z</dcterms:modified>
</cp:coreProperties>
</file>